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9" r:id="rId1"/>
  </p:sldMasterIdLst>
  <p:notesMasterIdLst>
    <p:notesMasterId r:id="rId11"/>
  </p:notesMasterIdLst>
  <p:sldIdLst>
    <p:sldId id="257" r:id="rId2"/>
    <p:sldId id="433" r:id="rId3"/>
    <p:sldId id="269" r:id="rId4"/>
    <p:sldId id="264" r:id="rId5"/>
    <p:sldId id="266" r:id="rId6"/>
    <p:sldId id="270" r:id="rId7"/>
    <p:sldId id="259" r:id="rId8"/>
    <p:sldId id="261" r:id="rId9"/>
    <p:sldId id="26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howGuides="1">
      <p:cViewPr varScale="1">
        <p:scale>
          <a:sx n="44" d="100"/>
          <a:sy n="44" d="100"/>
        </p:scale>
        <p:origin x="68" y="16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DE12D-27CB-4820-99A3-725AAF0D6D87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3F038DC7-4912-43FF-8380-843443E68E2A}">
      <dgm:prSet phldrT="[Text]"/>
      <dgm:spPr/>
      <dgm:t>
        <a:bodyPr/>
        <a:lstStyle/>
        <a:p>
          <a:r>
            <a:rPr lang="en-US" dirty="0"/>
            <a:t>Informal Specification</a:t>
          </a:r>
        </a:p>
      </dgm:t>
    </dgm:pt>
    <dgm:pt modelId="{B89CF78B-6688-48D7-93AB-E5E488A41E27}" type="parTrans" cxnId="{643E8B0B-7D1E-4613-ABA7-FE6C8C014563}">
      <dgm:prSet/>
      <dgm:spPr/>
      <dgm:t>
        <a:bodyPr/>
        <a:lstStyle/>
        <a:p>
          <a:endParaRPr lang="en-US"/>
        </a:p>
      </dgm:t>
    </dgm:pt>
    <dgm:pt modelId="{99FF57F8-2EF4-41CF-855C-92207D2489D0}" type="sibTrans" cxnId="{643E8B0B-7D1E-4613-ABA7-FE6C8C014563}">
      <dgm:prSet/>
      <dgm:spPr/>
      <dgm:t>
        <a:bodyPr/>
        <a:lstStyle/>
        <a:p>
          <a:endParaRPr lang="en-US"/>
        </a:p>
      </dgm:t>
    </dgm:pt>
    <dgm:pt modelId="{CE3F6118-610A-4B35-85BA-DD663AC23C50}">
      <dgm:prSet phldrT="[Text]"/>
      <dgm:spPr/>
      <dgm:t>
        <a:bodyPr/>
        <a:lstStyle/>
        <a:p>
          <a:r>
            <a:rPr lang="en-US" dirty="0"/>
            <a:t>Informal Design</a:t>
          </a:r>
        </a:p>
      </dgm:t>
    </dgm:pt>
    <dgm:pt modelId="{E2A73617-3B28-450F-825F-482B622BE466}" type="parTrans" cxnId="{15E33FAA-B673-4195-9A09-FB35FAB32940}">
      <dgm:prSet/>
      <dgm:spPr/>
      <dgm:t>
        <a:bodyPr/>
        <a:lstStyle/>
        <a:p>
          <a:endParaRPr lang="en-US"/>
        </a:p>
      </dgm:t>
    </dgm:pt>
    <dgm:pt modelId="{163600E9-5A4B-424A-AD01-477F1DF81395}" type="sibTrans" cxnId="{15E33FAA-B673-4195-9A09-FB35FAB32940}">
      <dgm:prSet/>
      <dgm:spPr/>
      <dgm:t>
        <a:bodyPr/>
        <a:lstStyle/>
        <a:p>
          <a:endParaRPr lang="en-US"/>
        </a:p>
      </dgm:t>
    </dgm:pt>
    <dgm:pt modelId="{1758D102-A5C0-4B6D-9621-E05E05CA982D}">
      <dgm:prSet phldrT="[Text]"/>
      <dgm:spPr/>
      <dgm:t>
        <a:bodyPr/>
        <a:lstStyle/>
        <a:p>
          <a:r>
            <a:rPr lang="en-US" dirty="0"/>
            <a:t>Bottom Up Engineering</a:t>
          </a:r>
        </a:p>
      </dgm:t>
    </dgm:pt>
    <dgm:pt modelId="{4710A292-5BCB-474A-BCB2-F6F81DEAF1DB}" type="parTrans" cxnId="{1BCBBA7A-2D05-41DE-A84F-C84FB386E102}">
      <dgm:prSet/>
      <dgm:spPr/>
      <dgm:t>
        <a:bodyPr/>
        <a:lstStyle/>
        <a:p>
          <a:endParaRPr lang="en-US"/>
        </a:p>
      </dgm:t>
    </dgm:pt>
    <dgm:pt modelId="{D7C7F972-C2DA-4974-AA00-AA8C85785EDF}" type="sibTrans" cxnId="{1BCBBA7A-2D05-41DE-A84F-C84FB386E102}">
      <dgm:prSet/>
      <dgm:spPr/>
      <dgm:t>
        <a:bodyPr/>
        <a:lstStyle/>
        <a:p>
          <a:endParaRPr lang="en-US"/>
        </a:p>
      </dgm:t>
    </dgm:pt>
    <dgm:pt modelId="{27B35474-6BAA-4B9E-A0CF-7FF01C5CFFB0}" type="pres">
      <dgm:prSet presAssocID="{2F9DE12D-27CB-4820-99A3-725AAF0D6D87}" presName="Name0" presStyleCnt="0">
        <dgm:presLayoutVars>
          <dgm:dir/>
          <dgm:animLvl val="lvl"/>
          <dgm:resizeHandles val="exact"/>
        </dgm:presLayoutVars>
      </dgm:prSet>
      <dgm:spPr/>
    </dgm:pt>
    <dgm:pt modelId="{66D24733-EAE4-4644-9FB9-C0B1378A8392}" type="pres">
      <dgm:prSet presAssocID="{3F038DC7-4912-43FF-8380-843443E68E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002A1C-8A9E-4C8A-BC82-FA964F133295}" type="pres">
      <dgm:prSet presAssocID="{99FF57F8-2EF4-41CF-855C-92207D2489D0}" presName="parTxOnlySpace" presStyleCnt="0"/>
      <dgm:spPr/>
    </dgm:pt>
    <dgm:pt modelId="{EB02048D-BFEE-484A-8E2E-41F507943706}" type="pres">
      <dgm:prSet presAssocID="{CE3F6118-610A-4B35-85BA-DD663AC23C5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2343EFD-DFE2-48EA-BDEB-070A557C541A}" type="pres">
      <dgm:prSet presAssocID="{163600E9-5A4B-424A-AD01-477F1DF81395}" presName="parTxOnlySpace" presStyleCnt="0"/>
      <dgm:spPr/>
    </dgm:pt>
    <dgm:pt modelId="{68C42323-0A76-4E03-8E1C-2E0CDC2D05CF}" type="pres">
      <dgm:prSet presAssocID="{1758D102-A5C0-4B6D-9621-E05E05CA982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43E8B0B-7D1E-4613-ABA7-FE6C8C014563}" srcId="{2F9DE12D-27CB-4820-99A3-725AAF0D6D87}" destId="{3F038DC7-4912-43FF-8380-843443E68E2A}" srcOrd="0" destOrd="0" parTransId="{B89CF78B-6688-48D7-93AB-E5E488A41E27}" sibTransId="{99FF57F8-2EF4-41CF-855C-92207D2489D0}"/>
    <dgm:cxn modelId="{1BCBBA7A-2D05-41DE-A84F-C84FB386E102}" srcId="{2F9DE12D-27CB-4820-99A3-725AAF0D6D87}" destId="{1758D102-A5C0-4B6D-9621-E05E05CA982D}" srcOrd="2" destOrd="0" parTransId="{4710A292-5BCB-474A-BCB2-F6F81DEAF1DB}" sibTransId="{D7C7F972-C2DA-4974-AA00-AA8C85785EDF}"/>
    <dgm:cxn modelId="{2C7D518A-790B-4926-9468-789132AAFA99}" type="presOf" srcId="{CE3F6118-610A-4B35-85BA-DD663AC23C50}" destId="{EB02048D-BFEE-484A-8E2E-41F507943706}" srcOrd="0" destOrd="0" presId="urn:microsoft.com/office/officeart/2005/8/layout/chevron1"/>
    <dgm:cxn modelId="{45FDE08D-69A0-49E7-B9B1-AD7F1BE9E940}" type="presOf" srcId="{2F9DE12D-27CB-4820-99A3-725AAF0D6D87}" destId="{27B35474-6BAA-4B9E-A0CF-7FF01C5CFFB0}" srcOrd="0" destOrd="0" presId="urn:microsoft.com/office/officeart/2005/8/layout/chevron1"/>
    <dgm:cxn modelId="{15E33FAA-B673-4195-9A09-FB35FAB32940}" srcId="{2F9DE12D-27CB-4820-99A3-725AAF0D6D87}" destId="{CE3F6118-610A-4B35-85BA-DD663AC23C50}" srcOrd="1" destOrd="0" parTransId="{E2A73617-3B28-450F-825F-482B622BE466}" sibTransId="{163600E9-5A4B-424A-AD01-477F1DF81395}"/>
    <dgm:cxn modelId="{6F0AF5D1-0A03-42A9-866B-99CE9D263884}" type="presOf" srcId="{1758D102-A5C0-4B6D-9621-E05E05CA982D}" destId="{68C42323-0A76-4E03-8E1C-2E0CDC2D05CF}" srcOrd="0" destOrd="0" presId="urn:microsoft.com/office/officeart/2005/8/layout/chevron1"/>
    <dgm:cxn modelId="{DA43B2E7-A46C-471F-A31D-302F27049528}" type="presOf" srcId="{3F038DC7-4912-43FF-8380-843443E68E2A}" destId="{66D24733-EAE4-4644-9FB9-C0B1378A8392}" srcOrd="0" destOrd="0" presId="urn:microsoft.com/office/officeart/2005/8/layout/chevron1"/>
    <dgm:cxn modelId="{504B7197-EE69-4110-A282-CC8BA20F5BCB}" type="presParOf" srcId="{27B35474-6BAA-4B9E-A0CF-7FF01C5CFFB0}" destId="{66D24733-EAE4-4644-9FB9-C0B1378A8392}" srcOrd="0" destOrd="0" presId="urn:microsoft.com/office/officeart/2005/8/layout/chevron1"/>
    <dgm:cxn modelId="{9EF26658-8B96-4171-9C02-AB8E55453B74}" type="presParOf" srcId="{27B35474-6BAA-4B9E-A0CF-7FF01C5CFFB0}" destId="{4A002A1C-8A9E-4C8A-BC82-FA964F133295}" srcOrd="1" destOrd="0" presId="urn:microsoft.com/office/officeart/2005/8/layout/chevron1"/>
    <dgm:cxn modelId="{20741CD8-E18D-49D5-ACF0-AC630900456D}" type="presParOf" srcId="{27B35474-6BAA-4B9E-A0CF-7FF01C5CFFB0}" destId="{EB02048D-BFEE-484A-8E2E-41F507943706}" srcOrd="2" destOrd="0" presId="urn:microsoft.com/office/officeart/2005/8/layout/chevron1"/>
    <dgm:cxn modelId="{22C4B0C3-E489-49E0-99B8-4DA94589D48B}" type="presParOf" srcId="{27B35474-6BAA-4B9E-A0CF-7FF01C5CFFB0}" destId="{12343EFD-DFE2-48EA-BDEB-070A557C541A}" srcOrd="3" destOrd="0" presId="urn:microsoft.com/office/officeart/2005/8/layout/chevron1"/>
    <dgm:cxn modelId="{B64B41F6-9BAD-43C0-9D95-9B39EE15DC03}" type="presParOf" srcId="{27B35474-6BAA-4B9E-A0CF-7FF01C5CFFB0}" destId="{68C42323-0A76-4E03-8E1C-2E0CDC2D05C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DE12D-27CB-4820-99A3-725AAF0D6D87}" type="doc">
      <dgm:prSet loTypeId="urn:microsoft.com/office/officeart/2005/8/layout/chevron1" loCatId="process" qsTypeId="urn:microsoft.com/office/officeart/2005/8/quickstyle/simple1" qsCatId="simple" csTypeId="urn:microsoft.com/office/officeart/2005/8/colors/accent4_4" csCatId="accent4" phldr="1"/>
      <dgm:spPr/>
    </dgm:pt>
    <dgm:pt modelId="{3F038DC7-4912-43FF-8380-843443E68E2A}">
      <dgm:prSet phldrT="[Text]"/>
      <dgm:spPr/>
      <dgm:t>
        <a:bodyPr/>
        <a:lstStyle/>
        <a:p>
          <a:r>
            <a:rPr lang="en-US" dirty="0"/>
            <a:t>Specification</a:t>
          </a:r>
        </a:p>
      </dgm:t>
    </dgm:pt>
    <dgm:pt modelId="{B89CF78B-6688-48D7-93AB-E5E488A41E27}" type="parTrans" cxnId="{643E8B0B-7D1E-4613-ABA7-FE6C8C014563}">
      <dgm:prSet/>
      <dgm:spPr/>
      <dgm:t>
        <a:bodyPr/>
        <a:lstStyle/>
        <a:p>
          <a:endParaRPr lang="en-US"/>
        </a:p>
      </dgm:t>
    </dgm:pt>
    <dgm:pt modelId="{99FF57F8-2EF4-41CF-855C-92207D2489D0}" type="sibTrans" cxnId="{643E8B0B-7D1E-4613-ABA7-FE6C8C014563}">
      <dgm:prSet/>
      <dgm:spPr/>
      <dgm:t>
        <a:bodyPr/>
        <a:lstStyle/>
        <a:p>
          <a:endParaRPr lang="en-US"/>
        </a:p>
      </dgm:t>
    </dgm:pt>
    <dgm:pt modelId="{CE3F6118-610A-4B35-85BA-DD663AC23C50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E2A73617-3B28-450F-825F-482B622BE466}" type="parTrans" cxnId="{15E33FAA-B673-4195-9A09-FB35FAB32940}">
      <dgm:prSet/>
      <dgm:spPr/>
      <dgm:t>
        <a:bodyPr/>
        <a:lstStyle/>
        <a:p>
          <a:endParaRPr lang="en-US"/>
        </a:p>
      </dgm:t>
    </dgm:pt>
    <dgm:pt modelId="{163600E9-5A4B-424A-AD01-477F1DF81395}" type="sibTrans" cxnId="{15E33FAA-B673-4195-9A09-FB35FAB32940}">
      <dgm:prSet/>
      <dgm:spPr/>
      <dgm:t>
        <a:bodyPr/>
        <a:lstStyle/>
        <a:p>
          <a:endParaRPr lang="en-US"/>
        </a:p>
      </dgm:t>
    </dgm:pt>
    <dgm:pt modelId="{1758D102-A5C0-4B6D-9621-E05E05CA982D}">
      <dgm:prSet phldrT="[Text]"/>
      <dgm:spPr/>
      <dgm:t>
        <a:bodyPr/>
        <a:lstStyle/>
        <a:p>
          <a:r>
            <a:rPr lang="en-US" dirty="0"/>
            <a:t>System Engineering</a:t>
          </a:r>
        </a:p>
      </dgm:t>
    </dgm:pt>
    <dgm:pt modelId="{4710A292-5BCB-474A-BCB2-F6F81DEAF1DB}" type="parTrans" cxnId="{1BCBBA7A-2D05-41DE-A84F-C84FB386E102}">
      <dgm:prSet/>
      <dgm:spPr/>
      <dgm:t>
        <a:bodyPr/>
        <a:lstStyle/>
        <a:p>
          <a:endParaRPr lang="en-US"/>
        </a:p>
      </dgm:t>
    </dgm:pt>
    <dgm:pt modelId="{D7C7F972-C2DA-4974-AA00-AA8C85785EDF}" type="sibTrans" cxnId="{1BCBBA7A-2D05-41DE-A84F-C84FB386E102}">
      <dgm:prSet/>
      <dgm:spPr/>
      <dgm:t>
        <a:bodyPr/>
        <a:lstStyle/>
        <a:p>
          <a:endParaRPr lang="en-US"/>
        </a:p>
      </dgm:t>
    </dgm:pt>
    <dgm:pt modelId="{27B35474-6BAA-4B9E-A0CF-7FF01C5CFFB0}" type="pres">
      <dgm:prSet presAssocID="{2F9DE12D-27CB-4820-99A3-725AAF0D6D87}" presName="Name0" presStyleCnt="0">
        <dgm:presLayoutVars>
          <dgm:dir/>
          <dgm:animLvl val="lvl"/>
          <dgm:resizeHandles val="exact"/>
        </dgm:presLayoutVars>
      </dgm:prSet>
      <dgm:spPr/>
    </dgm:pt>
    <dgm:pt modelId="{66D24733-EAE4-4644-9FB9-C0B1378A8392}" type="pres">
      <dgm:prSet presAssocID="{3F038DC7-4912-43FF-8380-843443E68E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002A1C-8A9E-4C8A-BC82-FA964F133295}" type="pres">
      <dgm:prSet presAssocID="{99FF57F8-2EF4-41CF-855C-92207D2489D0}" presName="parTxOnlySpace" presStyleCnt="0"/>
      <dgm:spPr/>
    </dgm:pt>
    <dgm:pt modelId="{EB02048D-BFEE-484A-8E2E-41F507943706}" type="pres">
      <dgm:prSet presAssocID="{CE3F6118-610A-4B35-85BA-DD663AC23C5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2343EFD-DFE2-48EA-BDEB-070A557C541A}" type="pres">
      <dgm:prSet presAssocID="{163600E9-5A4B-424A-AD01-477F1DF81395}" presName="parTxOnlySpace" presStyleCnt="0"/>
      <dgm:spPr/>
    </dgm:pt>
    <dgm:pt modelId="{68C42323-0A76-4E03-8E1C-2E0CDC2D05CF}" type="pres">
      <dgm:prSet presAssocID="{1758D102-A5C0-4B6D-9621-E05E05CA982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43E8B0B-7D1E-4613-ABA7-FE6C8C014563}" srcId="{2F9DE12D-27CB-4820-99A3-725AAF0D6D87}" destId="{3F038DC7-4912-43FF-8380-843443E68E2A}" srcOrd="0" destOrd="0" parTransId="{B89CF78B-6688-48D7-93AB-E5E488A41E27}" sibTransId="{99FF57F8-2EF4-41CF-855C-92207D2489D0}"/>
    <dgm:cxn modelId="{1BCBBA7A-2D05-41DE-A84F-C84FB386E102}" srcId="{2F9DE12D-27CB-4820-99A3-725AAF0D6D87}" destId="{1758D102-A5C0-4B6D-9621-E05E05CA982D}" srcOrd="2" destOrd="0" parTransId="{4710A292-5BCB-474A-BCB2-F6F81DEAF1DB}" sibTransId="{D7C7F972-C2DA-4974-AA00-AA8C85785EDF}"/>
    <dgm:cxn modelId="{2C7D518A-790B-4926-9468-789132AAFA99}" type="presOf" srcId="{CE3F6118-610A-4B35-85BA-DD663AC23C50}" destId="{EB02048D-BFEE-484A-8E2E-41F507943706}" srcOrd="0" destOrd="0" presId="urn:microsoft.com/office/officeart/2005/8/layout/chevron1"/>
    <dgm:cxn modelId="{45FDE08D-69A0-49E7-B9B1-AD7F1BE9E940}" type="presOf" srcId="{2F9DE12D-27CB-4820-99A3-725AAF0D6D87}" destId="{27B35474-6BAA-4B9E-A0CF-7FF01C5CFFB0}" srcOrd="0" destOrd="0" presId="urn:microsoft.com/office/officeart/2005/8/layout/chevron1"/>
    <dgm:cxn modelId="{15E33FAA-B673-4195-9A09-FB35FAB32940}" srcId="{2F9DE12D-27CB-4820-99A3-725AAF0D6D87}" destId="{CE3F6118-610A-4B35-85BA-DD663AC23C50}" srcOrd="1" destOrd="0" parTransId="{E2A73617-3B28-450F-825F-482B622BE466}" sibTransId="{163600E9-5A4B-424A-AD01-477F1DF81395}"/>
    <dgm:cxn modelId="{6F0AF5D1-0A03-42A9-866B-99CE9D263884}" type="presOf" srcId="{1758D102-A5C0-4B6D-9621-E05E05CA982D}" destId="{68C42323-0A76-4E03-8E1C-2E0CDC2D05CF}" srcOrd="0" destOrd="0" presId="urn:microsoft.com/office/officeart/2005/8/layout/chevron1"/>
    <dgm:cxn modelId="{DA43B2E7-A46C-471F-A31D-302F27049528}" type="presOf" srcId="{3F038DC7-4912-43FF-8380-843443E68E2A}" destId="{66D24733-EAE4-4644-9FB9-C0B1378A8392}" srcOrd="0" destOrd="0" presId="urn:microsoft.com/office/officeart/2005/8/layout/chevron1"/>
    <dgm:cxn modelId="{504B7197-EE69-4110-A282-CC8BA20F5BCB}" type="presParOf" srcId="{27B35474-6BAA-4B9E-A0CF-7FF01C5CFFB0}" destId="{66D24733-EAE4-4644-9FB9-C0B1378A8392}" srcOrd="0" destOrd="0" presId="urn:microsoft.com/office/officeart/2005/8/layout/chevron1"/>
    <dgm:cxn modelId="{9EF26658-8B96-4171-9C02-AB8E55453B74}" type="presParOf" srcId="{27B35474-6BAA-4B9E-A0CF-7FF01C5CFFB0}" destId="{4A002A1C-8A9E-4C8A-BC82-FA964F133295}" srcOrd="1" destOrd="0" presId="urn:microsoft.com/office/officeart/2005/8/layout/chevron1"/>
    <dgm:cxn modelId="{20741CD8-E18D-49D5-ACF0-AC630900456D}" type="presParOf" srcId="{27B35474-6BAA-4B9E-A0CF-7FF01C5CFFB0}" destId="{EB02048D-BFEE-484A-8E2E-41F507943706}" srcOrd="2" destOrd="0" presId="urn:microsoft.com/office/officeart/2005/8/layout/chevron1"/>
    <dgm:cxn modelId="{22C4B0C3-E489-49E0-99B8-4DA94589D48B}" type="presParOf" srcId="{27B35474-6BAA-4B9E-A0CF-7FF01C5CFFB0}" destId="{12343EFD-DFE2-48EA-BDEB-070A557C541A}" srcOrd="3" destOrd="0" presId="urn:microsoft.com/office/officeart/2005/8/layout/chevron1"/>
    <dgm:cxn modelId="{B64B41F6-9BAD-43C0-9D95-9B39EE15DC03}" type="presParOf" srcId="{27B35474-6BAA-4B9E-A0CF-7FF01C5CFFB0}" destId="{68C42323-0A76-4E03-8E1C-2E0CDC2D05C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4733-EAE4-4644-9FB9-C0B1378A8392}">
      <dsp:nvSpPr>
        <dsp:cNvPr id="0" name=""/>
        <dsp:cNvSpPr/>
      </dsp:nvSpPr>
      <dsp:spPr>
        <a:xfrm>
          <a:off x="2230" y="0"/>
          <a:ext cx="2717994" cy="81009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Informal Specification</a:t>
          </a:r>
        </a:p>
      </dsp:txBody>
      <dsp:txXfrm>
        <a:off x="407275" y="0"/>
        <a:ext cx="1907904" cy="810090"/>
      </dsp:txXfrm>
    </dsp:sp>
    <dsp:sp modelId="{EB02048D-BFEE-484A-8E2E-41F507943706}">
      <dsp:nvSpPr>
        <dsp:cNvPr id="0" name=""/>
        <dsp:cNvSpPr/>
      </dsp:nvSpPr>
      <dsp:spPr>
        <a:xfrm>
          <a:off x="2448425" y="0"/>
          <a:ext cx="2717994" cy="810090"/>
        </a:xfrm>
        <a:prstGeom prst="chevron">
          <a:avLst/>
        </a:prstGeom>
        <a:solidFill>
          <a:schemeClr val="accent4">
            <a:hueOff val="10514"/>
            <a:satOff val="0"/>
            <a:lumOff val="-1352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Informal Design</a:t>
          </a:r>
        </a:p>
      </dsp:txBody>
      <dsp:txXfrm>
        <a:off x="2853470" y="0"/>
        <a:ext cx="1907904" cy="810090"/>
      </dsp:txXfrm>
    </dsp:sp>
    <dsp:sp modelId="{68C42323-0A76-4E03-8E1C-2E0CDC2D05CF}">
      <dsp:nvSpPr>
        <dsp:cNvPr id="0" name=""/>
        <dsp:cNvSpPr/>
      </dsp:nvSpPr>
      <dsp:spPr>
        <a:xfrm>
          <a:off x="4894620" y="0"/>
          <a:ext cx="2717994" cy="810090"/>
        </a:xfrm>
        <a:prstGeom prst="chevron">
          <a:avLst/>
        </a:prstGeom>
        <a:solidFill>
          <a:schemeClr val="accent4">
            <a:hueOff val="21028"/>
            <a:satOff val="0"/>
            <a:lumOff val="-270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Bottom Up Engineering</a:t>
          </a:r>
        </a:p>
      </dsp:txBody>
      <dsp:txXfrm>
        <a:off x="5299665" y="0"/>
        <a:ext cx="1907904" cy="81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4733-EAE4-4644-9FB9-C0B1378A8392}">
      <dsp:nvSpPr>
        <dsp:cNvPr id="0" name=""/>
        <dsp:cNvSpPr/>
      </dsp:nvSpPr>
      <dsp:spPr>
        <a:xfrm>
          <a:off x="2084" y="0"/>
          <a:ext cx="2540011" cy="749606"/>
        </a:xfrm>
        <a:prstGeom prst="chevr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Specification</a:t>
          </a:r>
        </a:p>
      </dsp:txBody>
      <dsp:txXfrm>
        <a:off x="376887" y="0"/>
        <a:ext cx="1790405" cy="749606"/>
      </dsp:txXfrm>
    </dsp:sp>
    <dsp:sp modelId="{EB02048D-BFEE-484A-8E2E-41F507943706}">
      <dsp:nvSpPr>
        <dsp:cNvPr id="0" name=""/>
        <dsp:cNvSpPr/>
      </dsp:nvSpPr>
      <dsp:spPr>
        <a:xfrm>
          <a:off x="2288095" y="0"/>
          <a:ext cx="2540011" cy="749606"/>
        </a:xfrm>
        <a:prstGeom prst="chevron">
          <a:avLst/>
        </a:prstGeom>
        <a:solidFill>
          <a:schemeClr val="accent4">
            <a:shade val="50000"/>
            <a:hueOff val="129252"/>
            <a:satOff val="1741"/>
            <a:lumOff val="257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662898" y="0"/>
        <a:ext cx="1790405" cy="749606"/>
      </dsp:txXfrm>
    </dsp:sp>
    <dsp:sp modelId="{68C42323-0A76-4E03-8E1C-2E0CDC2D05CF}">
      <dsp:nvSpPr>
        <dsp:cNvPr id="0" name=""/>
        <dsp:cNvSpPr/>
      </dsp:nvSpPr>
      <dsp:spPr>
        <a:xfrm>
          <a:off x="4574106" y="0"/>
          <a:ext cx="2540011" cy="749606"/>
        </a:xfrm>
        <a:prstGeom prst="chevron">
          <a:avLst/>
        </a:prstGeom>
        <a:solidFill>
          <a:schemeClr val="accent4">
            <a:shade val="50000"/>
            <a:hueOff val="129252"/>
            <a:satOff val="1741"/>
            <a:lumOff val="257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 Engineering</a:t>
          </a:r>
        </a:p>
      </dsp:txBody>
      <dsp:txXfrm>
        <a:off x="4948909" y="0"/>
        <a:ext cx="1790405" cy="749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BA19-CEE5-4A41-98E6-62CBF96BEDDB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2EC7-E211-4CB6-BC10-018C67D203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97E3-B0A0-4DA5-A9DC-B116D257C53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9644B5-A926-48BB-A5A7-5466CB63BD2B}" type="datetime1">
              <a:rPr lang="en-US" smtClean="0"/>
              <a:pPr/>
              <a:t>1/12/2021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Sydney, Australia    07.03.2011 - 09.03.2011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r-FR"/>
              <a:t>IEC 61850 Tutorial</a:t>
            </a:r>
          </a:p>
        </p:txBody>
      </p:sp>
    </p:spTree>
    <p:extLst>
      <p:ext uri="{BB962C8B-B14F-4D97-AF65-F5344CB8AC3E}">
        <p14:creationId xmlns:p14="http://schemas.microsoft.com/office/powerpoint/2010/main" val="17541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" y="684213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times of  Edition 1 of the standard </a:t>
            </a:r>
            <a:r>
              <a:rPr lang="fr-FR" dirty="0" err="1"/>
              <a:t>engineers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generally</a:t>
            </a:r>
            <a:r>
              <a:rPr lang="fr-FR" dirty="0"/>
              <a:t> </a:t>
            </a:r>
            <a:r>
              <a:rPr lang="fr-FR" dirty="0" err="1"/>
              <a:t>forced</a:t>
            </a:r>
            <a:r>
              <a:rPr lang="fr-FR" dirty="0"/>
              <a:t> to use the « CID </a:t>
            </a:r>
            <a:r>
              <a:rPr lang="fr-FR" dirty="0" err="1"/>
              <a:t>centered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 » </a:t>
            </a:r>
            <a:r>
              <a:rPr lang="fr-FR" dirty="0" err="1"/>
              <a:t>because</a:t>
            </a:r>
            <a:r>
              <a:rPr lang="fr-FR" dirty="0"/>
              <a:t> of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interoperability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SCTs</a:t>
            </a:r>
            <a:r>
              <a:rPr lang="fr-FR" dirty="0"/>
              <a:t> and </a:t>
            </a:r>
            <a:r>
              <a:rPr lang="fr-FR" dirty="0" err="1"/>
              <a:t>ICTs</a:t>
            </a:r>
            <a:r>
              <a:rPr lang="fr-FR" dirty="0"/>
              <a:t>. That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« De Facto ». </a:t>
            </a:r>
          </a:p>
          <a:p>
            <a:endParaRPr lang="fr-FR" dirty="0"/>
          </a:p>
          <a:p>
            <a:r>
              <a:rPr lang="fr-FR" dirty="0"/>
              <a:t>Edition 2 and the </a:t>
            </a:r>
            <a:r>
              <a:rPr lang="fr-FR" dirty="0" err="1"/>
              <a:t>IOPs</a:t>
            </a:r>
            <a:r>
              <a:rPr lang="fr-FR" dirty="0"/>
              <a:t> of 2013 and 2015 </a:t>
            </a:r>
            <a:r>
              <a:rPr lang="fr-FR" dirty="0" err="1"/>
              <a:t>helped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shortcome</a:t>
            </a:r>
            <a:r>
              <a:rPr lang="fr-FR" dirty="0"/>
              <a:t>. </a:t>
            </a:r>
            <a:r>
              <a:rPr lang="fr-FR" dirty="0" err="1"/>
              <a:t>Today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find</a:t>
            </a:r>
            <a:r>
              <a:rPr lang="fr-FR" dirty="0"/>
              <a:t> more and more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the SCT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not go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details</a:t>
            </a:r>
            <a:r>
              <a:rPr lang="fr-FR" dirty="0"/>
              <a:t> of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out of the scope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paper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Let us come back to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for </a:t>
            </a:r>
            <a:r>
              <a:rPr lang="fr-FR" dirty="0" err="1"/>
              <a:t>specification</a:t>
            </a:r>
            <a:r>
              <a:rPr lang="fr-FR" dirty="0"/>
              <a:t> and design and start </a:t>
            </a:r>
            <a:r>
              <a:rPr lang="fr-FR" dirty="0" err="1"/>
              <a:t>with</a:t>
            </a:r>
            <a:r>
              <a:rPr lang="fr-FR" dirty="0"/>
              <a:t> the « Informal Design »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C3501-6862-49F7-BA9A-33C2024172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8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F64F0-E3D8-47E5-8EE6-354226F24D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605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26C2BB"/>
            </a:gs>
            <a:gs pos="28000">
              <a:srgbClr val="174F5D"/>
            </a:gs>
            <a:gs pos="100000">
              <a:srgbClr val="0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EA54BE9-4EB2-440B-8E57-B9993E7F5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2920" r="-2" b="-2"/>
          <a:stretch/>
        </p:blipFill>
        <p:spPr bwMode="auto">
          <a:xfrm>
            <a:off x="1" y="0"/>
            <a:ext cx="602413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2862F2-940F-4E88-AA9C-459A75B1C1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46629" y="1783959"/>
            <a:ext cx="4575799" cy="2889114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de-CH" dirty="0"/>
          </a:p>
        </p:txBody>
      </p:sp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B492259-A75A-42E4-B360-CC1C33A73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-152400"/>
            <a:ext cx="2630424" cy="10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5930"/>
      </p:ext>
    </p:extLst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7"/>
            <a:ext cx="9526538" cy="5492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2"/>
            <a:ext cx="11125200" cy="503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05563"/>
            <a:ext cx="3352800" cy="315912"/>
          </a:xfrm>
        </p:spPr>
        <p:txBody>
          <a:bodyPr/>
          <a:lstStyle/>
          <a:p>
            <a:fld id="{AD3D30EF-FC4E-41EC-8DD3-63C90F34F61F}" type="datetimeFigureOut">
              <a:rPr lang="en-US" smtClean="0"/>
              <a:pPr/>
              <a:t>1/12/2021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8D6BE-6D7B-423C-96A9-1BF5D2A56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0"/>
            <a:ext cx="3074627" cy="3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6516"/>
      </p:ext>
    </p:extLst>
  </p:cSld>
  <p:clrMapOvr>
    <a:masterClrMapping/>
  </p:clrMapOvr>
  <p:transition spd="med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7"/>
            <a:ext cx="9400765" cy="54927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310314"/>
            <a:ext cx="2743200" cy="365125"/>
          </a:xfrm>
        </p:spPr>
        <p:txBody>
          <a:bodyPr/>
          <a:lstStyle/>
          <a:p>
            <a:fld id="{AD3D30EF-FC4E-41EC-8DD3-63C90F34F61F}" type="datetimeFigureOut">
              <a:rPr lang="en-US" smtClean="0"/>
              <a:pPr/>
              <a:t>1/12/2021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2D937-9E6C-4DF7-A6C3-CDB5CE52D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2120"/>
            <a:ext cx="3074627" cy="3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43280"/>
      </p:ext>
    </p:extLst>
  </p:cSld>
  <p:clrMapOvr>
    <a:masterClrMapping/>
  </p:clrMapOvr>
  <p:transition spd="med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30EF-FC4E-41EC-8DD3-63C90F34F61F}" type="datetimeFigureOut">
              <a:rPr lang="en-US" smtClean="0"/>
              <a:pPr/>
              <a:t>1/12/2021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7082E-E6EC-4529-B6B2-208BFB1C8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1939"/>
            <a:ext cx="3074627" cy="3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41526"/>
      </p:ext>
    </p:extLst>
  </p:cSld>
  <p:clrMapOvr>
    <a:masterClrMapping/>
  </p:clrMapOvr>
  <p:transition spd="med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377604"/>
      </p:ext>
    </p:extLst>
  </p:cSld>
  <p:clrMapOvr>
    <a:masterClrMapping/>
  </p:clrMapOvr>
  <p:transition spd="med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18" y="1"/>
            <a:ext cx="11211983" cy="822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6951" y="1108076"/>
            <a:ext cx="5334000" cy="521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4151" y="1108076"/>
            <a:ext cx="5336116" cy="521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B5A0-113F-448B-8A9E-3512940A8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6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3002"/>
            <a:ext cx="105156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30EF-FC4E-41EC-8DD3-63C90F34F61F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BC39-4336-4373-8205-101A118D0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6" r:id="rId6"/>
  </p:sldLayoutIdLst>
  <p:transition spd="med">
    <p:cover dir="l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r@helink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1A9C7-CA8D-4045-A3FF-C2ECA00891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16080" y="4077072"/>
            <a:ext cx="4609728" cy="16561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Helinks STS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Top Down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IEC 61850 Engineering</a:t>
            </a:r>
          </a:p>
        </p:txBody>
      </p:sp>
    </p:spTree>
  </p:cSld>
  <p:clrMapOvr>
    <a:masterClrMapping/>
  </p:clrMapOvr>
  <p:transition spd="med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905000" y="2691597"/>
            <a:ext cx="2286000" cy="14748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Joerg Reuter,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jr@helinks.com</a:t>
            </a: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+41 76 340 8089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3313" name="Picture 1" descr="IMG_0536[1]"/>
          <p:cNvPicPr>
            <a:picLocks noChangeAspect="1" noChangeArrowheads="1"/>
          </p:cNvPicPr>
          <p:nvPr/>
        </p:nvPicPr>
        <p:blipFill>
          <a:blip r:embed="rId4" cstate="print"/>
          <a:srcRect t="9448" b="38583"/>
          <a:stretch>
            <a:fillRect/>
          </a:stretch>
        </p:blipFill>
        <p:spPr bwMode="auto">
          <a:xfrm>
            <a:off x="1910835" y="459349"/>
            <a:ext cx="7309365" cy="22322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91000" y="2691597"/>
            <a:ext cx="5029200" cy="14748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HELINKS LLC,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de-CH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Zug Switzerland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1200" y="4572001"/>
            <a:ext cx="7315200" cy="14748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chemeClr val="accent6">
                    <a:lumMod val="50000"/>
                  </a:schemeClr>
                </a:solidFill>
              </a:rPr>
              <a:t>HELINKS  provides IED vendor independent IEC 61850 engineering tools</a:t>
            </a:r>
          </a:p>
        </p:txBody>
      </p:sp>
    </p:spTree>
  </p:cSld>
  <p:clrMapOvr>
    <a:masterClrMapping/>
  </p:clrMapOvr>
  <p:transition spd="med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33B2EC-CEB4-4752-9AD4-A3A50EC37F2B}"/>
              </a:ext>
            </a:extLst>
          </p:cNvPr>
          <p:cNvSpPr/>
          <p:nvPr/>
        </p:nvSpPr>
        <p:spPr>
          <a:xfrm>
            <a:off x="3352800" y="990600"/>
            <a:ext cx="6019800" cy="533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200" dirty="0"/>
              <a:t>HELINKS STS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Scope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Helinks STS</a:t>
            </a:r>
            <a:endParaRPr lang="en-US" dirty="0"/>
          </a:p>
        </p:txBody>
      </p:sp>
      <p:pic>
        <p:nvPicPr>
          <p:cNvPr id="9" name="Picture 8" descr="c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809721" y="714356"/>
            <a:ext cx="1287789" cy="1214446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>
            <a:off x="2338501" y="4177162"/>
            <a:ext cx="2272109" cy="1748294"/>
            <a:chOff x="1647112" y="1394954"/>
            <a:chExt cx="2272109" cy="1748294"/>
          </a:xfrm>
        </p:grpSpPr>
        <p:sp>
          <p:nvSpPr>
            <p:cNvPr id="12" name="Rounded Rectangle 11"/>
            <p:cNvSpPr/>
            <p:nvPr/>
          </p:nvSpPr>
          <p:spPr>
            <a:xfrm>
              <a:off x="1647112" y="1928802"/>
              <a:ext cx="2000264" cy="121444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dirty="0"/>
                <a:t>IED </a:t>
              </a:r>
            </a:p>
            <a:p>
              <a:pPr algn="ctr"/>
              <a:r>
                <a:rPr lang="de-CH" sz="2000" dirty="0"/>
                <a:t>Configuration Tool</a:t>
              </a:r>
              <a:endParaRPr lang="en-US" sz="2000" dirty="0"/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2795886" y="1394954"/>
              <a:ext cx="1123335" cy="807364"/>
              <a:chOff x="3357554" y="3051666"/>
              <a:chExt cx="1123335" cy="807364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3553095" y="3513331"/>
                <a:ext cx="576194" cy="280616"/>
              </a:xfrm>
              <a:prstGeom prst="roundRect">
                <a:avLst/>
              </a:prstGeom>
              <a:scene3d>
                <a:camera prst="isometricOffAxis2Left"/>
                <a:lightRig rig="glow" dir="t">
                  <a:rot lat="0" lon="0" rev="4800000"/>
                </a:lightRig>
              </a:scene3d>
              <a:sp3d prstMaterial="powder">
                <a:bevelT w="50800" h="50800" prst="coolSlant"/>
                <a:contourClr>
                  <a:schemeClr val="accent3"/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CH" sz="8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PDIS</a:t>
                </a:r>
                <a:endParaRPr 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" name="Cube 15"/>
              <p:cNvSpPr/>
              <p:nvPr/>
            </p:nvSpPr>
            <p:spPr bwMode="auto">
              <a:xfrm>
                <a:off x="3357554" y="3167632"/>
                <a:ext cx="1123335" cy="691398"/>
              </a:xfrm>
              <a:prstGeom prst="cube">
                <a:avLst>
                  <a:gd name="adj" fmla="val 32758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  <a:shade val="30000"/>
                      <a:satMod val="115000"/>
                      <a:alpha val="58000"/>
                    </a:schemeClr>
                  </a:gs>
                  <a:gs pos="50000">
                    <a:schemeClr val="tx2">
                      <a:lumMod val="50000"/>
                      <a:alpha val="75000"/>
                    </a:schemeClr>
                  </a:gs>
                  <a:gs pos="100000">
                    <a:schemeClr val="tx2">
                      <a:lumMod val="90000"/>
                      <a:alpha val="23000"/>
                    </a:schemeClr>
                  </a:gs>
                </a:gsLst>
                <a:lin ang="2700000" scaled="1"/>
                <a:tileRect/>
              </a:gradFill>
              <a:effectLst>
                <a:reflection blurRad="6350" stA="50000" endA="300" endPos="90000" dist="50800" dir="5400000" sy="-100000" algn="bl" rotWithShape="0"/>
                <a:softEdge rad="31750"/>
              </a:effectLst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dirty="0"/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575537" y="3051666"/>
                <a:ext cx="61106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  <a:scene3d>
                  <a:camera prst="orthographicFront">
                    <a:rot lat="932244" lon="1611829" rev="21552300"/>
                  </a:camera>
                  <a:lightRig rig="soft" dir="t">
                    <a:rot lat="0" lon="0" rev="5400000"/>
                  </a:lightRig>
                </a:scene3d>
                <a:sp3d extrusionH="57150" prstMaterial="flat">
                  <a:bevelT w="12700" h="95250"/>
                  <a:bevelB w="12700" h="88900"/>
                  <a:extrusionClr>
                    <a:schemeClr val="tx2">
                      <a:lumMod val="50000"/>
                    </a:schemeClr>
                  </a:extrusionClr>
                </a:sp3d>
              </a:bodyPr>
              <a:lstStyle/>
              <a:p>
                <a:pPr algn="ctr">
                  <a:defRPr/>
                </a:pPr>
                <a:r>
                  <a:rPr lang="en-US" sz="2400" b="1" dirty="0">
                    <a:ln w="3175">
                      <a:solidFill>
                        <a:schemeClr val="accent1">
                          <a:shade val="50000"/>
                        </a:schemeClr>
                      </a:solidFill>
                      <a:bevel/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215900" dir="18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IED</a:t>
                </a:r>
              </a:p>
            </p:txBody>
          </p:sp>
        </p:grpSp>
      </p:grpSp>
      <p:grpSp>
        <p:nvGrpSpPr>
          <p:cNvPr id="4" name="Group 28"/>
          <p:cNvGrpSpPr/>
          <p:nvPr/>
        </p:nvGrpSpPr>
        <p:grpSpPr>
          <a:xfrm>
            <a:off x="6610874" y="4311230"/>
            <a:ext cx="2492477" cy="1614226"/>
            <a:chOff x="2222399" y="4283793"/>
            <a:chExt cx="2492477" cy="1614226"/>
          </a:xfrm>
        </p:grpSpPr>
        <p:sp>
          <p:nvSpPr>
            <p:cNvPr id="24" name="Rounded Rectangle 23"/>
            <p:cNvSpPr/>
            <p:nvPr/>
          </p:nvSpPr>
          <p:spPr>
            <a:xfrm>
              <a:off x="2222399" y="4683573"/>
              <a:ext cx="2000264" cy="121444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dirty="0"/>
                <a:t>System</a:t>
              </a:r>
            </a:p>
            <a:p>
              <a:pPr algn="ctr"/>
              <a:r>
                <a:rPr lang="de-CH" sz="2000" dirty="0"/>
                <a:t>IntegrationTool</a:t>
              </a:r>
              <a:endParaRPr lang="en-US" sz="2000" dirty="0"/>
            </a:p>
          </p:txBody>
        </p:sp>
        <p:grpSp>
          <p:nvGrpSpPr>
            <p:cNvPr id="5" name="Group 19"/>
            <p:cNvGrpSpPr/>
            <p:nvPr/>
          </p:nvGrpSpPr>
          <p:grpSpPr>
            <a:xfrm>
              <a:off x="3630299" y="4283793"/>
              <a:ext cx="1084577" cy="645405"/>
              <a:chOff x="142844" y="1673236"/>
              <a:chExt cx="3714776" cy="2476489"/>
            </a:xfrm>
            <a:effectLst>
              <a:outerShdw blurRad="50800" dist="50800" dir="5400000" sx="65000" sy="65000" algn="ctr" rotWithShape="0">
                <a:schemeClr val="accent4">
                  <a:lumMod val="75000"/>
                  <a:alpha val="43000"/>
                </a:schemeClr>
              </a:outerShdw>
              <a:reflection blurRad="6350" stA="50000" endA="300" endPos="55500" dist="50800" dir="5400000" sy="-100000" algn="bl" rotWithShape="0"/>
            </a:effectLst>
            <a:scene3d>
              <a:camera prst="perspectiveHeroicExtremeLeftFacing"/>
              <a:lightRig rig="threeP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142845" y="1673236"/>
                <a:ext cx="3714775" cy="2476489"/>
              </a:xfrm>
              <a:prstGeom prst="roundRect">
                <a:avLst/>
              </a:prstGeom>
              <a:sp3d prstMaterial="plastic"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System.gif"/>
              <p:cNvPicPr>
                <a:picLocks noChangeAspect="1"/>
              </p:cNvPicPr>
              <p:nvPr/>
            </p:nvPicPr>
            <p:blipFill>
              <a:blip r:embed="rId3" cstate="print">
                <a:lum bright="-5000" contrast="-29000"/>
              </a:blip>
              <a:stretch>
                <a:fillRect/>
              </a:stretch>
            </p:blipFill>
            <p:spPr>
              <a:xfrm>
                <a:off x="142844" y="1958988"/>
                <a:ext cx="3714776" cy="2190737"/>
              </a:xfrm>
              <a:prstGeom prst="rect">
                <a:avLst/>
              </a:prstGeom>
              <a:sp3d prstMaterial="plastic"/>
            </p:spPr>
          </p:pic>
        </p:grpSp>
      </p:grpSp>
      <p:grpSp>
        <p:nvGrpSpPr>
          <p:cNvPr id="7" name="Group 36"/>
          <p:cNvGrpSpPr/>
          <p:nvPr/>
        </p:nvGrpSpPr>
        <p:grpSpPr>
          <a:xfrm>
            <a:off x="4610609" y="1185574"/>
            <a:ext cx="2546482" cy="1542788"/>
            <a:chOff x="2008085" y="3857628"/>
            <a:chExt cx="2546482" cy="1542788"/>
          </a:xfrm>
        </p:grpSpPr>
        <p:sp>
          <p:nvSpPr>
            <p:cNvPr id="33" name="Rounded Rectangle 32"/>
            <p:cNvSpPr/>
            <p:nvPr/>
          </p:nvSpPr>
          <p:spPr>
            <a:xfrm>
              <a:off x="2008085" y="4185970"/>
              <a:ext cx="2000264" cy="1214446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2000" dirty="0"/>
                <a:t>System</a:t>
              </a:r>
            </a:p>
            <a:p>
              <a:pPr algn="ctr"/>
              <a:r>
                <a:rPr lang="de-CH" sz="2000" dirty="0"/>
                <a:t>Specification</a:t>
              </a:r>
            </a:p>
            <a:p>
              <a:pPr algn="ctr"/>
              <a:r>
                <a:rPr lang="de-CH" sz="2000" dirty="0"/>
                <a:t>Tool</a:t>
              </a:r>
              <a:endParaRPr lang="en-US" sz="2000" dirty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27000" contrast="37000"/>
            </a:blip>
            <a:srcRect/>
            <a:stretch>
              <a:fillRect/>
            </a:stretch>
          </p:blipFill>
          <p:spPr bwMode="auto">
            <a:xfrm>
              <a:off x="3462131" y="3857628"/>
              <a:ext cx="1092436" cy="739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perspectiveHeroicExtremeLeftFacing"/>
              <a:lightRig rig="threePt" dir="t"/>
            </a:scene3d>
          </p:spPr>
        </p:pic>
      </p:grpSp>
      <p:sp>
        <p:nvSpPr>
          <p:cNvPr id="39" name="Oval 38"/>
          <p:cNvSpPr/>
          <p:nvPr/>
        </p:nvSpPr>
        <p:spPr>
          <a:xfrm>
            <a:off x="4952993" y="3214686"/>
            <a:ext cx="1515005" cy="149632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000" dirty="0"/>
              <a:t>SCL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8294140"/>
      </p:ext>
    </p:extLst>
  </p:cSld>
  <p:clrMapOvr>
    <a:masterClrMapping/>
  </p:clrMapOvr>
  <p:transition spd="med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4D9FB12-288B-4BE6-B67D-E6AD413ABC8B}"/>
              </a:ext>
            </a:extLst>
          </p:cNvPr>
          <p:cNvSpPr/>
          <p:nvPr/>
        </p:nvSpPr>
        <p:spPr>
          <a:xfrm>
            <a:off x="1676400" y="838200"/>
            <a:ext cx="4419600" cy="5257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sz="3200" dirty="0"/>
              <a:t>HELINKS 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467600" cy="428628"/>
          </a:xfrm>
        </p:spPr>
        <p:txBody>
          <a:bodyPr/>
          <a:lstStyle/>
          <a:p>
            <a:r>
              <a:rPr lang="de-DE" dirty="0"/>
              <a:t>IEC 61850 Top Down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76E9B7-15CB-4E4B-968A-EC3BA95D9A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9379" y="1371601"/>
            <a:ext cx="1270406" cy="8450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System Specification</a:t>
            </a:r>
          </a:p>
          <a:p>
            <a:pPr algn="ctr"/>
            <a:r>
              <a:rPr lang="de-DE" sz="1050" dirty="0"/>
              <a:t>Tool</a:t>
            </a:r>
            <a:endParaRPr lang="en-US" sz="1050" dirty="0"/>
          </a:p>
        </p:txBody>
      </p:sp>
      <p:sp>
        <p:nvSpPr>
          <p:cNvPr id="6" name="Rounded Rectangle 5"/>
          <p:cNvSpPr/>
          <p:nvPr/>
        </p:nvSpPr>
        <p:spPr>
          <a:xfrm>
            <a:off x="3657601" y="2819401"/>
            <a:ext cx="1295161" cy="8450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System Configuration</a:t>
            </a:r>
          </a:p>
          <a:p>
            <a:pPr algn="ctr"/>
            <a:r>
              <a:rPr lang="de-DE" sz="1050" dirty="0"/>
              <a:t>Tool</a:t>
            </a:r>
            <a:endParaRPr lang="en-US" sz="1050" dirty="0"/>
          </a:p>
        </p:txBody>
      </p:sp>
      <p:sp>
        <p:nvSpPr>
          <p:cNvPr id="7" name="Rounded Rectangle 6"/>
          <p:cNvSpPr/>
          <p:nvPr/>
        </p:nvSpPr>
        <p:spPr>
          <a:xfrm>
            <a:off x="7010401" y="2819401"/>
            <a:ext cx="1295161" cy="8450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IED</a:t>
            </a:r>
          </a:p>
          <a:p>
            <a:pPr algn="ctr"/>
            <a:r>
              <a:rPr lang="de-DE" sz="1050" dirty="0"/>
              <a:t>Configuration </a:t>
            </a:r>
          </a:p>
          <a:p>
            <a:pPr algn="ctr"/>
            <a:r>
              <a:rPr lang="de-DE" sz="1050" dirty="0"/>
              <a:t>Tool</a:t>
            </a:r>
            <a:endParaRPr lang="en-US" sz="1050" dirty="0"/>
          </a:p>
        </p:txBody>
      </p:sp>
      <p:sp>
        <p:nvSpPr>
          <p:cNvPr id="9" name="Folded Corner 8"/>
          <p:cNvSpPr/>
          <p:nvPr/>
        </p:nvSpPr>
        <p:spPr>
          <a:xfrm>
            <a:off x="5797883" y="2849429"/>
            <a:ext cx="477164" cy="676948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rgbClr val="DE0000"/>
                </a:solidFill>
              </a:rPr>
              <a:t>SCD</a:t>
            </a:r>
            <a:endParaRPr lang="en-US" sz="900" b="1" dirty="0">
              <a:solidFill>
                <a:srgbClr val="DE0000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8839200" y="2895600"/>
            <a:ext cx="477164" cy="676948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CID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cxnSpLocks/>
            <a:stCxn id="5" idx="2"/>
            <a:endCxn id="38" idx="0"/>
          </p:cNvCxnSpPr>
          <p:nvPr/>
        </p:nvCxnSpPr>
        <p:spPr>
          <a:xfrm>
            <a:off x="2524582" y="2216622"/>
            <a:ext cx="0" cy="678979"/>
          </a:xfrm>
          <a:prstGeom prst="straightConnector1">
            <a:avLst/>
          </a:prstGeom>
          <a:ln w="5715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38" idx="3"/>
            <a:endCxn id="6" idx="1"/>
          </p:cNvCxnSpPr>
          <p:nvPr/>
        </p:nvCxnSpPr>
        <p:spPr>
          <a:xfrm>
            <a:off x="2763164" y="3234075"/>
            <a:ext cx="894436" cy="7837"/>
          </a:xfrm>
          <a:prstGeom prst="straightConnector1">
            <a:avLst/>
          </a:prstGeom>
          <a:ln w="5715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3"/>
          </p:cNvCxnSpPr>
          <p:nvPr/>
        </p:nvCxnSpPr>
        <p:spPr>
          <a:xfrm flipV="1">
            <a:off x="4952762" y="3218839"/>
            <a:ext cx="836431" cy="23072"/>
          </a:xfrm>
          <a:prstGeom prst="straightConnector1">
            <a:avLst/>
          </a:prstGeom>
          <a:ln w="5715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7" idx="3"/>
          </p:cNvCxnSpPr>
          <p:nvPr/>
        </p:nvCxnSpPr>
        <p:spPr>
          <a:xfrm>
            <a:off x="8305562" y="3241911"/>
            <a:ext cx="533639" cy="0"/>
          </a:xfrm>
          <a:prstGeom prst="straightConnector1">
            <a:avLst/>
          </a:prstGeom>
          <a:ln w="5715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7" idx="1"/>
          </p:cNvCxnSpPr>
          <p:nvPr/>
        </p:nvCxnSpPr>
        <p:spPr>
          <a:xfrm>
            <a:off x="6308070" y="3231273"/>
            <a:ext cx="702330" cy="10639"/>
          </a:xfrm>
          <a:prstGeom prst="straightConnector1">
            <a:avLst/>
          </a:prstGeom>
          <a:ln w="57150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50" idx="1"/>
            <a:endCxn id="6" idx="0"/>
          </p:cNvCxnSpPr>
          <p:nvPr/>
        </p:nvCxnSpPr>
        <p:spPr>
          <a:xfrm flipH="1">
            <a:off x="4305181" y="1627084"/>
            <a:ext cx="1494150" cy="1192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38" name="Folded Corner 7"/>
          <p:cNvSpPr/>
          <p:nvPr/>
        </p:nvSpPr>
        <p:spPr>
          <a:xfrm>
            <a:off x="2286000" y="2895600"/>
            <a:ext cx="477164" cy="676948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SSD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9" name="Folded Corner 8"/>
          <p:cNvSpPr/>
          <p:nvPr/>
        </p:nvSpPr>
        <p:spPr>
          <a:xfrm>
            <a:off x="5791200" y="2819400"/>
            <a:ext cx="477164" cy="676948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SCD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0" name="Folded Corner 26"/>
          <p:cNvSpPr/>
          <p:nvPr/>
        </p:nvSpPr>
        <p:spPr>
          <a:xfrm>
            <a:off x="5799332" y="1288610"/>
            <a:ext cx="477165" cy="676948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Doc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1" name="Folded Corner 27"/>
          <p:cNvSpPr/>
          <p:nvPr/>
        </p:nvSpPr>
        <p:spPr>
          <a:xfrm>
            <a:off x="5943601" y="1447800"/>
            <a:ext cx="477165" cy="676948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ICD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cxnSpLocks/>
            <a:stCxn id="7" idx="0"/>
            <a:endCxn id="51" idx="3"/>
          </p:cNvCxnSpPr>
          <p:nvPr/>
        </p:nvCxnSpPr>
        <p:spPr>
          <a:xfrm flipH="1" flipV="1">
            <a:off x="6420765" y="1786274"/>
            <a:ext cx="1237216" cy="1033126"/>
          </a:xfrm>
          <a:prstGeom prst="straightConnector1">
            <a:avLst/>
          </a:prstGeom>
          <a:ln>
            <a:solidFill>
              <a:schemeClr val="accent6">
                <a:lumMod val="50000"/>
                <a:alpha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44" name="Folded Corner 26"/>
          <p:cNvSpPr/>
          <p:nvPr/>
        </p:nvSpPr>
        <p:spPr>
          <a:xfrm>
            <a:off x="5723132" y="4031810"/>
            <a:ext cx="477165" cy="676948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Doc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5" name="Folded Corner 27"/>
          <p:cNvSpPr/>
          <p:nvPr/>
        </p:nvSpPr>
        <p:spPr>
          <a:xfrm>
            <a:off x="5867401" y="4191000"/>
            <a:ext cx="477165" cy="676948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IID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>
            <a:cxnSpLocks/>
            <a:endCxn id="45" idx="3"/>
          </p:cNvCxnSpPr>
          <p:nvPr/>
        </p:nvCxnSpPr>
        <p:spPr>
          <a:xfrm flipH="1">
            <a:off x="6344565" y="3657600"/>
            <a:ext cx="1321786" cy="871874"/>
          </a:xfrm>
          <a:prstGeom prst="straightConnector1">
            <a:avLst/>
          </a:prstGeom>
          <a:ln>
            <a:solidFill>
              <a:schemeClr val="accent6">
                <a:lumMod val="50000"/>
                <a:alpha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42" name="Straight Arrow Connector 41"/>
          <p:cNvCxnSpPr>
            <a:cxnSpLocks/>
            <a:endCxn id="6" idx="2"/>
          </p:cNvCxnSpPr>
          <p:nvPr/>
        </p:nvCxnSpPr>
        <p:spPr>
          <a:xfrm flipH="1" flipV="1">
            <a:off x="4305181" y="3664421"/>
            <a:ext cx="1436206" cy="755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59873751"/>
      </p:ext>
    </p:extLst>
  </p:cSld>
  <p:clrMapOvr>
    <a:masterClrMapping/>
  </p:clrMapOvr>
  <p:transition spd="med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3803" y="2564904"/>
            <a:ext cx="1512169" cy="1782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Excel</a:t>
            </a:r>
          </a:p>
          <a:p>
            <a:pPr algn="ctr"/>
            <a:r>
              <a:rPr lang="de-DE" sz="2400" dirty="0"/>
              <a:t>&amp;</a:t>
            </a:r>
          </a:p>
          <a:p>
            <a:pPr algn="ctr"/>
            <a:r>
              <a:rPr lang="de-DE" sz="2400" dirty="0"/>
              <a:t>VBA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21" y="304801"/>
            <a:ext cx="7241181" cy="679253"/>
          </a:xfrm>
        </p:spPr>
        <p:txBody>
          <a:bodyPr>
            <a:normAutofit/>
          </a:bodyPr>
          <a:lstStyle/>
          <a:p>
            <a:pPr algn="l"/>
            <a:r>
              <a:rPr lang="de-DE" dirty="0" err="1"/>
              <a:t>Classical</a:t>
            </a:r>
            <a:r>
              <a:rPr lang="de-DE" dirty="0"/>
              <a:t> Project Engineering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76E9B7-15CB-4E4B-968A-EC3BA95D9AC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50007" y="2294875"/>
            <a:ext cx="3424850" cy="3587924"/>
            <a:chOff x="5778005" y="1525421"/>
            <a:chExt cx="4278435" cy="4658235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5778005" y="3873188"/>
              <a:ext cx="1211255" cy="1179238"/>
              <a:chOff x="1647112" y="1394954"/>
              <a:chExt cx="2272109" cy="1748294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647112" y="1928802"/>
                <a:ext cx="2000264" cy="121444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de-CH" sz="900" dirty="0"/>
                  <a:t>IED </a:t>
                </a:r>
              </a:p>
              <a:p>
                <a:pPr algn="ctr"/>
                <a:r>
                  <a:rPr lang="de-CH" sz="700" dirty="0"/>
                  <a:t>Configuration</a:t>
                </a:r>
                <a:r>
                  <a:rPr lang="de-CH" sz="900" dirty="0"/>
                  <a:t> Tool</a:t>
                </a:r>
                <a:endParaRPr lang="en-US" sz="900" dirty="0"/>
              </a:p>
            </p:txBody>
          </p:sp>
          <p:grpSp>
            <p:nvGrpSpPr>
              <p:cNvPr id="27" name="Group 17"/>
              <p:cNvGrpSpPr>
                <a:grpSpLocks/>
              </p:cNvGrpSpPr>
              <p:nvPr/>
            </p:nvGrpSpPr>
            <p:grpSpPr bwMode="auto">
              <a:xfrm>
                <a:off x="2795886" y="1394954"/>
                <a:ext cx="1123335" cy="807364"/>
                <a:chOff x="3357554" y="3051666"/>
                <a:chExt cx="1123335" cy="807364"/>
              </a:xfrm>
            </p:grpSpPr>
            <p:sp>
              <p:nvSpPr>
                <p:cNvPr id="28" name="Rounded Rectangle 27"/>
                <p:cNvSpPr/>
                <p:nvPr/>
              </p:nvSpPr>
              <p:spPr bwMode="auto">
                <a:xfrm>
                  <a:off x="3553095" y="3513331"/>
                  <a:ext cx="576194" cy="280616"/>
                </a:xfrm>
                <a:prstGeom prst="roundRect">
                  <a:avLst/>
                </a:prstGeom>
                <a:scene3d>
                  <a:camera prst="isometricOffAxis2Left"/>
                  <a:lightRig rig="glow" dir="t">
                    <a:rot lat="0" lon="0" rev="4800000"/>
                  </a:lightRig>
                </a:scene3d>
                <a:sp3d prstMaterial="powder">
                  <a:bevelT w="50800" h="50800" prst="coolSlant"/>
                  <a:contourClr>
                    <a:schemeClr val="accent3"/>
                  </a:contourClr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CH" sz="300" b="1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rPr>
                    <a:t>PDIS</a:t>
                  </a:r>
                  <a:endParaRPr lang="en-US" sz="825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9" name="Cube 28"/>
                <p:cNvSpPr/>
                <p:nvPr/>
              </p:nvSpPr>
              <p:spPr bwMode="auto">
                <a:xfrm>
                  <a:off x="3357554" y="3167632"/>
                  <a:ext cx="1123335" cy="691398"/>
                </a:xfrm>
                <a:prstGeom prst="cube">
                  <a:avLst>
                    <a:gd name="adj" fmla="val 32758"/>
                  </a:avLst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  <a:alpha val="58000"/>
                      </a:schemeClr>
                    </a:gs>
                    <a:gs pos="50000">
                      <a:schemeClr val="tx2">
                        <a:lumMod val="50000"/>
                        <a:alpha val="75000"/>
                      </a:schemeClr>
                    </a:gs>
                    <a:gs pos="100000">
                      <a:schemeClr val="tx2">
                        <a:lumMod val="90000"/>
                        <a:alpha val="23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6350" stA="50000" endA="300" endPos="90000" dist="50800" dir="5400000" sy="-100000" algn="bl" rotWithShape="0"/>
                  <a:softEdge rad="31750"/>
                </a:effectLst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525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446831" y="3051666"/>
                  <a:ext cx="868477" cy="4887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  <a:scene3d>
                    <a:camera prst="orthographicFront">
                      <a:rot lat="932244" lon="1611829" rev="21552300"/>
                    </a:camera>
                    <a:lightRig rig="soft" dir="t">
                      <a:rot lat="0" lon="0" rev="5400000"/>
                    </a:lightRig>
                  </a:scene3d>
                  <a:sp3d extrusionH="57150" prstMaterial="flat">
                    <a:bevelT w="12700" h="95250"/>
                    <a:bevelB w="12700" h="88900"/>
                    <a:extrusionClr>
                      <a:schemeClr val="tx2">
                        <a:lumMod val="50000"/>
                      </a:schemeClr>
                    </a:extrusionClr>
                  </a:sp3d>
                </a:bodyPr>
                <a:lstStyle/>
                <a:p>
                  <a:pPr algn="ctr">
                    <a:defRPr/>
                  </a:pPr>
                  <a:r>
                    <a:rPr lang="en-US" sz="1050" b="1" dirty="0"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  <a:bevel/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215900" dir="18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IED</a:t>
                  </a:r>
                </a:p>
              </p:txBody>
            </p:sp>
          </p:grpSp>
        </p:grp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7701454" y="5004418"/>
              <a:ext cx="1211255" cy="1179238"/>
              <a:chOff x="1647112" y="1394954"/>
              <a:chExt cx="2272109" cy="1748294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647112" y="1928802"/>
                <a:ext cx="2000264" cy="121444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de-CH" sz="900" dirty="0"/>
                  <a:t>IED </a:t>
                </a:r>
              </a:p>
              <a:p>
                <a:pPr algn="ctr"/>
                <a:r>
                  <a:rPr lang="de-CH" sz="800" dirty="0" err="1"/>
                  <a:t>Configuration</a:t>
                </a:r>
                <a:r>
                  <a:rPr lang="de-CH" sz="900" dirty="0"/>
                  <a:t> Tool</a:t>
                </a:r>
                <a:endParaRPr lang="en-US" sz="900" dirty="0"/>
              </a:p>
            </p:txBody>
          </p:sp>
          <p:grpSp>
            <p:nvGrpSpPr>
              <p:cNvPr id="39" name="Group 17"/>
              <p:cNvGrpSpPr>
                <a:grpSpLocks/>
              </p:cNvGrpSpPr>
              <p:nvPr/>
            </p:nvGrpSpPr>
            <p:grpSpPr bwMode="auto">
              <a:xfrm>
                <a:off x="2795886" y="1394954"/>
                <a:ext cx="1123335" cy="807364"/>
                <a:chOff x="3357554" y="3051666"/>
                <a:chExt cx="1123335" cy="807364"/>
              </a:xfrm>
            </p:grpSpPr>
            <p:sp>
              <p:nvSpPr>
                <p:cNvPr id="40" name="Rounded Rectangle 39"/>
                <p:cNvSpPr/>
                <p:nvPr/>
              </p:nvSpPr>
              <p:spPr bwMode="auto">
                <a:xfrm>
                  <a:off x="3553095" y="3513331"/>
                  <a:ext cx="576194" cy="280616"/>
                </a:xfrm>
                <a:prstGeom prst="roundRect">
                  <a:avLst/>
                </a:prstGeom>
                <a:scene3d>
                  <a:camera prst="isometricOffAxis2Left"/>
                  <a:lightRig rig="glow" dir="t">
                    <a:rot lat="0" lon="0" rev="4800000"/>
                  </a:lightRig>
                </a:scene3d>
                <a:sp3d prstMaterial="powder">
                  <a:bevelT w="50800" h="50800" prst="coolSlant"/>
                  <a:contourClr>
                    <a:schemeClr val="accent3"/>
                  </a:contourClr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CH" sz="300" b="1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rPr>
                    <a:t>PDIS</a:t>
                  </a:r>
                  <a:endParaRPr lang="en-US" sz="825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41" name="Cube 40"/>
                <p:cNvSpPr/>
                <p:nvPr/>
              </p:nvSpPr>
              <p:spPr bwMode="auto">
                <a:xfrm>
                  <a:off x="3357554" y="3167632"/>
                  <a:ext cx="1123335" cy="691398"/>
                </a:xfrm>
                <a:prstGeom prst="cube">
                  <a:avLst>
                    <a:gd name="adj" fmla="val 32758"/>
                  </a:avLst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  <a:alpha val="58000"/>
                      </a:schemeClr>
                    </a:gs>
                    <a:gs pos="50000">
                      <a:schemeClr val="tx2">
                        <a:lumMod val="50000"/>
                        <a:alpha val="75000"/>
                      </a:schemeClr>
                    </a:gs>
                    <a:gs pos="100000">
                      <a:schemeClr val="tx2">
                        <a:lumMod val="90000"/>
                        <a:alpha val="23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6350" stA="50000" endA="300" endPos="90000" dist="50800" dir="5400000" sy="-100000" algn="bl" rotWithShape="0"/>
                  <a:softEdge rad="31750"/>
                </a:effectLst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525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3446831" y="3051666"/>
                  <a:ext cx="868477" cy="4887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  <a:scene3d>
                    <a:camera prst="orthographicFront">
                      <a:rot lat="932244" lon="1611829" rev="21552300"/>
                    </a:camera>
                    <a:lightRig rig="soft" dir="t">
                      <a:rot lat="0" lon="0" rev="5400000"/>
                    </a:lightRig>
                  </a:scene3d>
                  <a:sp3d extrusionH="57150" prstMaterial="flat">
                    <a:bevelT w="12700" h="95250"/>
                    <a:bevelB w="12700" h="88900"/>
                    <a:extrusionClr>
                      <a:schemeClr val="tx2">
                        <a:lumMod val="50000"/>
                      </a:schemeClr>
                    </a:extrusionClr>
                  </a:sp3d>
                </a:bodyPr>
                <a:lstStyle/>
                <a:p>
                  <a:pPr algn="ctr">
                    <a:defRPr/>
                  </a:pPr>
                  <a:r>
                    <a:rPr lang="en-US" sz="1050" b="1" dirty="0"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  <a:bevel/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215900" dir="18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IED</a:t>
                  </a:r>
                </a:p>
              </p:txBody>
            </p:sp>
          </p:grpSp>
        </p:grpSp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6119079" y="2018179"/>
              <a:ext cx="1211255" cy="1179238"/>
              <a:chOff x="1647112" y="1394954"/>
              <a:chExt cx="2272109" cy="1748294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1647112" y="1928802"/>
                <a:ext cx="2000264" cy="121444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CH" sz="900" dirty="0"/>
                  <a:t>IED </a:t>
                </a:r>
              </a:p>
              <a:p>
                <a:pPr algn="ctr">
                  <a:defRPr/>
                </a:pPr>
                <a:r>
                  <a:rPr lang="de-CH" sz="800" dirty="0"/>
                  <a:t>Configuration</a:t>
                </a:r>
                <a:r>
                  <a:rPr lang="de-CH" sz="900" dirty="0"/>
                  <a:t> Tool</a:t>
                </a:r>
                <a:endParaRPr lang="en-US" sz="900" dirty="0"/>
              </a:p>
            </p:txBody>
          </p:sp>
          <p:grpSp>
            <p:nvGrpSpPr>
              <p:cNvPr id="45" name="Group 17"/>
              <p:cNvGrpSpPr>
                <a:grpSpLocks/>
              </p:cNvGrpSpPr>
              <p:nvPr/>
            </p:nvGrpSpPr>
            <p:grpSpPr bwMode="auto">
              <a:xfrm>
                <a:off x="2795886" y="1394954"/>
                <a:ext cx="1123335" cy="807364"/>
                <a:chOff x="3357554" y="3051666"/>
                <a:chExt cx="1123335" cy="807364"/>
              </a:xfrm>
            </p:grpSpPr>
            <p:sp>
              <p:nvSpPr>
                <p:cNvPr id="46" name="Rounded Rectangle 45"/>
                <p:cNvSpPr/>
                <p:nvPr/>
              </p:nvSpPr>
              <p:spPr bwMode="auto">
                <a:xfrm>
                  <a:off x="3553095" y="3513331"/>
                  <a:ext cx="576194" cy="280616"/>
                </a:xfrm>
                <a:prstGeom prst="roundRect">
                  <a:avLst/>
                </a:prstGeom>
                <a:scene3d>
                  <a:camera prst="isometricOffAxis2Left"/>
                  <a:lightRig rig="glow" dir="t">
                    <a:rot lat="0" lon="0" rev="4800000"/>
                  </a:lightRig>
                </a:scene3d>
                <a:sp3d prstMaterial="powder">
                  <a:bevelT w="50800" h="50800" prst="coolSlant"/>
                  <a:contourClr>
                    <a:schemeClr val="accent3"/>
                  </a:contourClr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CH" sz="300" b="1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rPr>
                    <a:t>PDIS</a:t>
                  </a:r>
                  <a:endParaRPr lang="en-US" sz="825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47" name="Cube 46"/>
                <p:cNvSpPr/>
                <p:nvPr/>
              </p:nvSpPr>
              <p:spPr bwMode="auto">
                <a:xfrm>
                  <a:off x="3357554" y="3167632"/>
                  <a:ext cx="1123335" cy="691398"/>
                </a:xfrm>
                <a:prstGeom prst="cube">
                  <a:avLst>
                    <a:gd name="adj" fmla="val 32758"/>
                  </a:avLst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  <a:alpha val="58000"/>
                      </a:schemeClr>
                    </a:gs>
                    <a:gs pos="50000">
                      <a:schemeClr val="tx2">
                        <a:lumMod val="50000"/>
                        <a:alpha val="75000"/>
                      </a:schemeClr>
                    </a:gs>
                    <a:gs pos="100000">
                      <a:schemeClr val="tx2">
                        <a:lumMod val="90000"/>
                        <a:alpha val="23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6350" stA="50000" endA="300" endPos="90000" dist="50800" dir="5400000" sy="-100000" algn="bl" rotWithShape="0"/>
                  <a:softEdge rad="31750"/>
                </a:effectLst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525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446831" y="3051666"/>
                  <a:ext cx="868477" cy="4887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  <a:scene3d>
                    <a:camera prst="orthographicFront">
                      <a:rot lat="932244" lon="1611829" rev="21552300"/>
                    </a:camera>
                    <a:lightRig rig="soft" dir="t">
                      <a:rot lat="0" lon="0" rev="5400000"/>
                    </a:lightRig>
                  </a:scene3d>
                  <a:sp3d extrusionH="57150" prstMaterial="flat">
                    <a:bevelT w="12700" h="95250"/>
                    <a:bevelB w="12700" h="88900"/>
                    <a:extrusionClr>
                      <a:schemeClr val="tx2">
                        <a:lumMod val="50000"/>
                      </a:schemeClr>
                    </a:extrusionClr>
                  </a:sp3d>
                </a:bodyPr>
                <a:lstStyle/>
                <a:p>
                  <a:pPr algn="ctr">
                    <a:defRPr/>
                  </a:pPr>
                  <a:r>
                    <a:rPr lang="en-US" sz="1050" b="1" dirty="0"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  <a:bevel/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215900" dir="18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IED</a:t>
                  </a:r>
                </a:p>
              </p:txBody>
            </p:sp>
          </p:grpSp>
        </p:grp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8202300" y="1525421"/>
              <a:ext cx="1211255" cy="1179238"/>
              <a:chOff x="1647112" y="1394954"/>
              <a:chExt cx="2272109" cy="1748294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647112" y="1928802"/>
                <a:ext cx="2000264" cy="121444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CH" sz="900" dirty="0"/>
                  <a:t>IED </a:t>
                </a:r>
              </a:p>
              <a:p>
                <a:pPr algn="ctr">
                  <a:defRPr/>
                </a:pPr>
                <a:r>
                  <a:rPr lang="de-CH" sz="800" dirty="0"/>
                  <a:t>Configuration</a:t>
                </a:r>
                <a:r>
                  <a:rPr lang="de-CH" sz="900" dirty="0"/>
                  <a:t> Tool</a:t>
                </a:r>
                <a:endParaRPr lang="en-US" sz="900" dirty="0"/>
              </a:p>
            </p:txBody>
          </p:sp>
          <p:grpSp>
            <p:nvGrpSpPr>
              <p:cNvPr id="51" name="Group 17"/>
              <p:cNvGrpSpPr>
                <a:grpSpLocks/>
              </p:cNvGrpSpPr>
              <p:nvPr/>
            </p:nvGrpSpPr>
            <p:grpSpPr bwMode="auto">
              <a:xfrm>
                <a:off x="2795886" y="1394954"/>
                <a:ext cx="1123335" cy="807364"/>
                <a:chOff x="3357554" y="3051666"/>
                <a:chExt cx="1123335" cy="807364"/>
              </a:xfrm>
            </p:grpSpPr>
            <p:sp>
              <p:nvSpPr>
                <p:cNvPr id="52" name="Rounded Rectangle 51"/>
                <p:cNvSpPr/>
                <p:nvPr/>
              </p:nvSpPr>
              <p:spPr bwMode="auto">
                <a:xfrm>
                  <a:off x="3553095" y="3513331"/>
                  <a:ext cx="576194" cy="280616"/>
                </a:xfrm>
                <a:prstGeom prst="roundRect">
                  <a:avLst/>
                </a:prstGeom>
                <a:scene3d>
                  <a:camera prst="isometricOffAxis2Left"/>
                  <a:lightRig rig="glow" dir="t">
                    <a:rot lat="0" lon="0" rev="4800000"/>
                  </a:lightRig>
                </a:scene3d>
                <a:sp3d prstMaterial="powder">
                  <a:bevelT w="50800" h="50800" prst="coolSlant"/>
                  <a:contourClr>
                    <a:schemeClr val="accent3"/>
                  </a:contourClr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CH" sz="300" b="1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rPr>
                    <a:t>PDIS</a:t>
                  </a:r>
                  <a:endParaRPr lang="en-US" sz="825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53" name="Cube 52"/>
                <p:cNvSpPr/>
                <p:nvPr/>
              </p:nvSpPr>
              <p:spPr bwMode="auto">
                <a:xfrm>
                  <a:off x="3357554" y="3167632"/>
                  <a:ext cx="1123335" cy="691398"/>
                </a:xfrm>
                <a:prstGeom prst="cube">
                  <a:avLst>
                    <a:gd name="adj" fmla="val 32758"/>
                  </a:avLst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  <a:alpha val="58000"/>
                      </a:schemeClr>
                    </a:gs>
                    <a:gs pos="50000">
                      <a:schemeClr val="tx2">
                        <a:lumMod val="50000"/>
                        <a:alpha val="75000"/>
                      </a:schemeClr>
                    </a:gs>
                    <a:gs pos="100000">
                      <a:schemeClr val="tx2">
                        <a:lumMod val="90000"/>
                        <a:alpha val="23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6350" stA="50000" endA="300" endPos="90000" dist="50800" dir="5400000" sy="-100000" algn="bl" rotWithShape="0"/>
                  <a:softEdge rad="31750"/>
                </a:effectLst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525" dirty="0"/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446831" y="3051666"/>
                  <a:ext cx="868477" cy="4887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  <a:scene3d>
                    <a:camera prst="orthographicFront">
                      <a:rot lat="932244" lon="1611829" rev="21552300"/>
                    </a:camera>
                    <a:lightRig rig="soft" dir="t">
                      <a:rot lat="0" lon="0" rev="5400000"/>
                    </a:lightRig>
                  </a:scene3d>
                  <a:sp3d extrusionH="57150" prstMaterial="flat">
                    <a:bevelT w="12700" h="95250"/>
                    <a:bevelB w="12700" h="88900"/>
                    <a:extrusionClr>
                      <a:schemeClr val="tx2">
                        <a:lumMod val="50000"/>
                      </a:schemeClr>
                    </a:extrusionClr>
                  </a:sp3d>
                </a:bodyPr>
                <a:lstStyle/>
                <a:p>
                  <a:pPr algn="ctr">
                    <a:defRPr/>
                  </a:pPr>
                  <a:r>
                    <a:rPr lang="en-US" sz="1050" b="1" dirty="0"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  <a:bevel/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215900" dir="18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IED</a:t>
                  </a:r>
                </a:p>
              </p:txBody>
            </p:sp>
          </p:grpSp>
        </p:grpSp>
        <p:grpSp>
          <p:nvGrpSpPr>
            <p:cNvPr id="55" name="Group 18"/>
            <p:cNvGrpSpPr>
              <a:grpSpLocks/>
            </p:cNvGrpSpPr>
            <p:nvPr/>
          </p:nvGrpSpPr>
          <p:grpSpPr bwMode="auto">
            <a:xfrm>
              <a:off x="8845184" y="3134461"/>
              <a:ext cx="1211256" cy="1179238"/>
              <a:chOff x="1647110" y="1394954"/>
              <a:chExt cx="2272111" cy="174829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1647110" y="1928802"/>
                <a:ext cx="2130946" cy="121444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CH" sz="900" dirty="0"/>
                  <a:t>IED </a:t>
                </a:r>
              </a:p>
              <a:p>
                <a:pPr algn="ctr">
                  <a:defRPr/>
                </a:pPr>
                <a:r>
                  <a:rPr lang="de-CH" sz="900" dirty="0"/>
                  <a:t>Configuration </a:t>
                </a:r>
                <a:r>
                  <a:rPr lang="de-CH" sz="800" dirty="0"/>
                  <a:t>Tool</a:t>
                </a:r>
                <a:endParaRPr lang="en-US" sz="900" dirty="0"/>
              </a:p>
            </p:txBody>
          </p:sp>
          <p:grpSp>
            <p:nvGrpSpPr>
              <p:cNvPr id="57" name="Group 17"/>
              <p:cNvGrpSpPr>
                <a:grpSpLocks/>
              </p:cNvGrpSpPr>
              <p:nvPr/>
            </p:nvGrpSpPr>
            <p:grpSpPr bwMode="auto">
              <a:xfrm>
                <a:off x="2795886" y="1394954"/>
                <a:ext cx="1123335" cy="807364"/>
                <a:chOff x="3357554" y="3051666"/>
                <a:chExt cx="1123335" cy="807364"/>
              </a:xfrm>
            </p:grpSpPr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3553095" y="3513331"/>
                  <a:ext cx="576194" cy="280616"/>
                </a:xfrm>
                <a:prstGeom prst="roundRect">
                  <a:avLst/>
                </a:prstGeom>
                <a:scene3d>
                  <a:camera prst="isometricOffAxis2Left"/>
                  <a:lightRig rig="glow" dir="t">
                    <a:rot lat="0" lon="0" rev="4800000"/>
                  </a:lightRig>
                </a:scene3d>
                <a:sp3d prstMaterial="powder">
                  <a:bevelT w="50800" h="50800" prst="coolSlant"/>
                  <a:contourClr>
                    <a:schemeClr val="accent3"/>
                  </a:contourClr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CH" sz="300" b="1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rPr>
                    <a:t>PDIS</a:t>
                  </a:r>
                  <a:endParaRPr lang="en-US" sz="825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59" name="Cube 58"/>
                <p:cNvSpPr/>
                <p:nvPr/>
              </p:nvSpPr>
              <p:spPr bwMode="auto">
                <a:xfrm>
                  <a:off x="3357554" y="3167632"/>
                  <a:ext cx="1123335" cy="691398"/>
                </a:xfrm>
                <a:prstGeom prst="cube">
                  <a:avLst>
                    <a:gd name="adj" fmla="val 32758"/>
                  </a:avLst>
                </a:prstGeom>
                <a:gradFill flip="none" rotWithShape="1">
                  <a:gsLst>
                    <a:gs pos="0">
                      <a:schemeClr val="accent5">
                        <a:lumMod val="50000"/>
                        <a:shade val="30000"/>
                        <a:satMod val="115000"/>
                        <a:alpha val="58000"/>
                      </a:schemeClr>
                    </a:gs>
                    <a:gs pos="50000">
                      <a:schemeClr val="tx2">
                        <a:lumMod val="50000"/>
                        <a:alpha val="75000"/>
                      </a:schemeClr>
                    </a:gs>
                    <a:gs pos="100000">
                      <a:schemeClr val="tx2">
                        <a:lumMod val="90000"/>
                        <a:alpha val="23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6350" stA="50000" endA="300" endPos="90000" dist="50800" dir="5400000" sy="-100000" algn="bl" rotWithShape="0"/>
                  <a:softEdge rad="31750"/>
                </a:effectLst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525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446831" y="3051666"/>
                  <a:ext cx="868477" cy="4887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  <a:scene3d>
                    <a:camera prst="orthographicFront">
                      <a:rot lat="932244" lon="1611829" rev="21552300"/>
                    </a:camera>
                    <a:lightRig rig="soft" dir="t">
                      <a:rot lat="0" lon="0" rev="5400000"/>
                    </a:lightRig>
                  </a:scene3d>
                  <a:sp3d extrusionH="57150" prstMaterial="flat">
                    <a:bevelT w="12700" h="95250"/>
                    <a:bevelB w="12700" h="88900"/>
                    <a:extrusionClr>
                      <a:schemeClr val="tx2">
                        <a:lumMod val="50000"/>
                      </a:schemeClr>
                    </a:extrusionClr>
                  </a:sp3d>
                </a:bodyPr>
                <a:lstStyle/>
                <a:p>
                  <a:pPr algn="ctr">
                    <a:defRPr/>
                  </a:pPr>
                  <a:r>
                    <a:rPr lang="en-US" sz="1050" b="1" dirty="0">
                      <a:ln w="3175">
                        <a:solidFill>
                          <a:schemeClr val="accent1">
                            <a:shade val="50000"/>
                          </a:schemeClr>
                        </a:solidFill>
                        <a:bevel/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215900" dir="18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IED</a:t>
                  </a:r>
                </a:p>
              </p:txBody>
            </p:sp>
          </p:grpSp>
        </p:grpSp>
        <p:sp>
          <p:nvSpPr>
            <p:cNvPr id="3" name="Folded Corner 2"/>
            <p:cNvSpPr/>
            <p:nvPr/>
          </p:nvSpPr>
          <p:spPr>
            <a:xfrm>
              <a:off x="7416492" y="2329575"/>
              <a:ext cx="598371" cy="693827"/>
            </a:xfrm>
            <a:prstGeom prst="foldedCorne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rgbClr val="FF0000"/>
                  </a:solidFill>
                </a:rPr>
                <a:t>CID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61" name="Folded Corner 60"/>
            <p:cNvSpPr/>
            <p:nvPr/>
          </p:nvSpPr>
          <p:spPr>
            <a:xfrm>
              <a:off x="5886269" y="3368431"/>
              <a:ext cx="598371" cy="693827"/>
            </a:xfrm>
            <a:prstGeom prst="foldedCorne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rgbClr val="FF0000"/>
                  </a:solidFill>
                </a:rPr>
                <a:t>CID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62" name="Folded Corner 61"/>
            <p:cNvSpPr/>
            <p:nvPr/>
          </p:nvSpPr>
          <p:spPr>
            <a:xfrm>
              <a:off x="8486350" y="2793127"/>
              <a:ext cx="598371" cy="693827"/>
            </a:xfrm>
            <a:prstGeom prst="foldedCorne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rgbClr val="FF0000"/>
                  </a:solidFill>
                </a:rPr>
                <a:t>CID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63" name="Folded Corner 62"/>
            <p:cNvSpPr/>
            <p:nvPr/>
          </p:nvSpPr>
          <p:spPr>
            <a:xfrm>
              <a:off x="7396304" y="3465234"/>
              <a:ext cx="598371" cy="693827"/>
            </a:xfrm>
            <a:prstGeom prst="foldedCorne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rgbClr val="FF0000"/>
                  </a:solidFill>
                </a:rPr>
                <a:t>CID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7055110" y="4793725"/>
              <a:ext cx="598371" cy="693827"/>
            </a:xfrm>
            <a:prstGeom prst="foldedCorne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rgbClr val="FF0000"/>
                  </a:solidFill>
                </a:rPr>
                <a:t>CID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8097911" y="4036231"/>
              <a:ext cx="598371" cy="693827"/>
            </a:xfrm>
            <a:prstGeom prst="foldedCorne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rgbClr val="FF0000"/>
                  </a:solidFill>
                </a:rPr>
                <a:t>CID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44" idx="3"/>
              <a:endCxn id="50" idx="1"/>
            </p:cNvCxnSpPr>
            <p:nvPr/>
          </p:nvCxnSpPr>
          <p:spPr>
            <a:xfrm flipV="1">
              <a:off x="7185414" y="2295083"/>
              <a:ext cx="1016886" cy="492758"/>
            </a:xfrm>
            <a:prstGeom prst="straightConnector1">
              <a:avLst/>
            </a:prstGeom>
            <a:ln w="38100">
              <a:solidFill>
                <a:srgbClr val="D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26" idx="0"/>
            </p:cNvCxnSpPr>
            <p:nvPr/>
          </p:nvCxnSpPr>
          <p:spPr>
            <a:xfrm flipH="1">
              <a:off x="6311172" y="3197417"/>
              <a:ext cx="47442" cy="1035855"/>
            </a:xfrm>
            <a:prstGeom prst="straightConnector1">
              <a:avLst/>
            </a:prstGeom>
            <a:ln w="38100">
              <a:solidFill>
                <a:srgbClr val="D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150945" y="3137814"/>
              <a:ext cx="992634" cy="2272639"/>
            </a:xfrm>
            <a:prstGeom prst="straightConnector1">
              <a:avLst/>
            </a:prstGeom>
            <a:ln w="38100">
              <a:solidFill>
                <a:srgbClr val="D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6808174" y="5052426"/>
              <a:ext cx="907503" cy="406715"/>
            </a:xfrm>
            <a:prstGeom prst="straightConnector1">
              <a:avLst/>
            </a:prstGeom>
            <a:ln w="38100">
              <a:solidFill>
                <a:srgbClr val="D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38" idx="0"/>
            </p:cNvCxnSpPr>
            <p:nvPr/>
          </p:nvCxnSpPr>
          <p:spPr>
            <a:xfrm flipH="1">
              <a:off x="8234622" y="4274134"/>
              <a:ext cx="647741" cy="1090369"/>
            </a:xfrm>
            <a:prstGeom prst="straightConnector1">
              <a:avLst/>
            </a:prstGeom>
            <a:ln w="38100">
              <a:solidFill>
                <a:srgbClr val="D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8705388" y="2698598"/>
              <a:ext cx="333095" cy="868830"/>
            </a:xfrm>
            <a:prstGeom prst="straightConnector1">
              <a:avLst/>
            </a:prstGeom>
            <a:ln w="38100">
              <a:solidFill>
                <a:srgbClr val="D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846045" y="4016124"/>
              <a:ext cx="2054289" cy="574187"/>
            </a:xfrm>
            <a:prstGeom prst="straightConnector1">
              <a:avLst/>
            </a:prstGeom>
            <a:ln w="38100">
              <a:solidFill>
                <a:srgbClr val="D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Diagram 7"/>
          <p:cNvGraphicFramePr/>
          <p:nvPr/>
        </p:nvGraphicFramePr>
        <p:xfrm>
          <a:off x="1721514" y="1592796"/>
          <a:ext cx="7614846" cy="8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1" name="Rounded Rectangle 1"/>
          <p:cNvSpPr/>
          <p:nvPr/>
        </p:nvSpPr>
        <p:spPr>
          <a:xfrm>
            <a:off x="2099557" y="2510898"/>
            <a:ext cx="1728193" cy="18902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Excel,</a:t>
            </a:r>
          </a:p>
          <a:p>
            <a:pPr algn="ctr"/>
            <a:r>
              <a:rPr lang="de-DE" sz="2400" dirty="0"/>
              <a:t>Visio</a:t>
            </a:r>
          </a:p>
          <a:p>
            <a:pPr algn="ctr"/>
            <a:r>
              <a:rPr lang="de-DE" sz="2400" dirty="0"/>
              <a:t>&amp;</a:t>
            </a:r>
          </a:p>
          <a:p>
            <a:pPr algn="ctr"/>
            <a:r>
              <a:rPr lang="de-DE" sz="2400" dirty="0"/>
              <a:t>MS Word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2747628" y="4887162"/>
            <a:ext cx="2538282" cy="9721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Design</a:t>
            </a:r>
          </a:p>
          <a:p>
            <a:pPr algn="ctr"/>
            <a:r>
              <a:rPr lang="fr-FR" sz="1350" dirty="0"/>
              <a:t>Standards</a:t>
            </a:r>
          </a:p>
        </p:txBody>
      </p:sp>
      <p:sp>
        <p:nvSpPr>
          <p:cNvPr id="12" name="Arrow: Up 11"/>
          <p:cNvSpPr/>
          <p:nvPr/>
        </p:nvSpPr>
        <p:spPr>
          <a:xfrm>
            <a:off x="2747628" y="4239090"/>
            <a:ext cx="486054" cy="64807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2" name="Arrow: Up 131"/>
          <p:cNvSpPr/>
          <p:nvPr/>
        </p:nvSpPr>
        <p:spPr>
          <a:xfrm>
            <a:off x="4853862" y="4239090"/>
            <a:ext cx="486054" cy="64807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030127872"/>
      </p:ext>
    </p:extLst>
  </p:cSld>
  <p:clrMapOvr>
    <a:masterClrMapping/>
  </p:clrMapOvr>
  <p:transition spd="med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635EA7-2095-457D-89AC-D545492EDE21}"/>
              </a:ext>
            </a:extLst>
          </p:cNvPr>
          <p:cNvSpPr/>
          <p:nvPr/>
        </p:nvSpPr>
        <p:spPr>
          <a:xfrm>
            <a:off x="5780229" y="2050745"/>
            <a:ext cx="3782872" cy="2914650"/>
          </a:xfrm>
          <a:prstGeom prst="roundRect">
            <a:avLst>
              <a:gd name="adj" fmla="val 10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2400" dirty="0"/>
              <a:t>IEC 61850 SCL Data Flow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8D0F4C-6D50-442C-B6DB-B2F8D3F1BEE3}"/>
              </a:ext>
            </a:extLst>
          </p:cNvPr>
          <p:cNvSpPr/>
          <p:nvPr/>
        </p:nvSpPr>
        <p:spPr>
          <a:xfrm>
            <a:off x="1981201" y="2057400"/>
            <a:ext cx="3782872" cy="2914650"/>
          </a:xfrm>
          <a:prstGeom prst="roundRect">
            <a:avLst>
              <a:gd name="adj" fmla="val 10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2400" dirty="0"/>
              <a:t>HELINKS 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132848" cy="509440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Engineering Efficiency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76E9B7-15CB-4E4B-968A-EC3BA95D9AC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076451" y="1143000"/>
          <a:ext cx="7116203" cy="74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701134" y="2286000"/>
            <a:ext cx="4718966" cy="1771650"/>
            <a:chOff x="2362834" y="2752052"/>
            <a:chExt cx="6358738" cy="2888134"/>
          </a:xfrm>
        </p:grpSpPr>
        <p:sp>
          <p:nvSpPr>
            <p:cNvPr id="70" name="Folded Corner 8"/>
            <p:cNvSpPr/>
            <p:nvPr/>
          </p:nvSpPr>
          <p:spPr>
            <a:xfrm>
              <a:off x="6516216" y="3717032"/>
              <a:ext cx="477164" cy="676948"/>
            </a:xfrm>
            <a:prstGeom prst="foldedCorner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b="1" dirty="0">
                  <a:solidFill>
                    <a:srgbClr val="DE0000"/>
                  </a:solidFill>
                </a:rPr>
                <a:t>SCD</a:t>
              </a:r>
              <a:endParaRPr lang="en-US" sz="600" b="1" dirty="0">
                <a:solidFill>
                  <a:srgbClr val="DE0000"/>
                </a:solidFill>
              </a:endParaRPr>
            </a:p>
          </p:txBody>
        </p:sp>
        <p:cxnSp>
          <p:nvCxnSpPr>
            <p:cNvPr id="84" name="Straight Arrow Connector 83"/>
            <p:cNvCxnSpPr>
              <a:cxnSpLocks/>
              <a:stCxn id="69" idx="0"/>
              <a:endCxn id="83" idx="3"/>
            </p:cNvCxnSpPr>
            <p:nvPr/>
          </p:nvCxnSpPr>
          <p:spPr>
            <a:xfrm flipH="1" flipV="1">
              <a:off x="6993381" y="3090526"/>
              <a:ext cx="962504" cy="554498"/>
            </a:xfrm>
            <a:prstGeom prst="straightConnector1">
              <a:avLst/>
            </a:prstGeom>
            <a:ln>
              <a:solidFill>
                <a:srgbClr val="F20000"/>
              </a:solidFill>
              <a:tailEnd type="triangle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66" name="Rounded Rectangle 5"/>
            <p:cNvSpPr/>
            <p:nvPr/>
          </p:nvSpPr>
          <p:spPr>
            <a:xfrm>
              <a:off x="4860032" y="3645024"/>
              <a:ext cx="1295161" cy="845021"/>
            </a:xfrm>
            <a:prstGeom prst="roundRect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2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System Configuration</a:t>
              </a:r>
            </a:p>
            <a:p>
              <a:pPr algn="ctr"/>
              <a:r>
                <a:rPr lang="de-DE" sz="900" dirty="0"/>
                <a:t>Tool</a:t>
              </a:r>
              <a:endParaRPr lang="en-US" sz="900" dirty="0"/>
            </a:p>
          </p:txBody>
        </p:sp>
        <p:sp>
          <p:nvSpPr>
            <p:cNvPr id="69" name="Rounded Rectangle 6"/>
            <p:cNvSpPr/>
            <p:nvPr/>
          </p:nvSpPr>
          <p:spPr>
            <a:xfrm>
              <a:off x="7308304" y="3645024"/>
              <a:ext cx="1295161" cy="845021"/>
            </a:xfrm>
            <a:prstGeom prst="roundRect">
              <a:avLst/>
            </a:prstGeom>
            <a:solidFill>
              <a:schemeClr val="accent5">
                <a:lumMod val="10000"/>
              </a:schemeClr>
            </a:solidFill>
            <a:ln>
              <a:solidFill>
                <a:srgbClr val="F2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IED</a:t>
              </a:r>
            </a:p>
            <a:p>
              <a:pPr algn="ctr"/>
              <a:r>
                <a:rPr lang="de-DE" sz="900" dirty="0"/>
                <a:t>Configuration </a:t>
              </a:r>
            </a:p>
            <a:p>
              <a:pPr algn="ctr"/>
              <a:r>
                <a:rPr lang="de-DE" sz="900" dirty="0"/>
                <a:t>Tool</a:t>
              </a:r>
              <a:endParaRPr lang="en-US" sz="900" dirty="0"/>
            </a:p>
          </p:txBody>
        </p:sp>
        <p:sp>
          <p:nvSpPr>
            <p:cNvPr id="72" name="Folded Corner 9"/>
            <p:cNvSpPr/>
            <p:nvPr/>
          </p:nvSpPr>
          <p:spPr>
            <a:xfrm>
              <a:off x="8172400" y="4869160"/>
              <a:ext cx="477164" cy="676948"/>
            </a:xfrm>
            <a:prstGeom prst="foldedCorner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CID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5" name="Straight Arrow Connector 74"/>
            <p:cNvCxnSpPr>
              <a:cxnSpLocks/>
              <a:stCxn id="69" idx="2"/>
              <a:endCxn id="72" idx="0"/>
            </p:cNvCxnSpPr>
            <p:nvPr/>
          </p:nvCxnSpPr>
          <p:spPr>
            <a:xfrm>
              <a:off x="7955885" y="4490045"/>
              <a:ext cx="455097" cy="379115"/>
            </a:xfrm>
            <a:prstGeom prst="straightConnector1">
              <a:avLst/>
            </a:prstGeom>
            <a:ln w="57150">
              <a:solidFill>
                <a:srgbClr val="D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cxnSpLocks/>
              <a:stCxn id="70" idx="3"/>
              <a:endCxn id="69" idx="1"/>
            </p:cNvCxnSpPr>
            <p:nvPr/>
          </p:nvCxnSpPr>
          <p:spPr>
            <a:xfrm>
              <a:off x="6993380" y="4055506"/>
              <a:ext cx="314924" cy="12029"/>
            </a:xfrm>
            <a:prstGeom prst="straightConnector1">
              <a:avLst/>
            </a:prstGeom>
            <a:ln w="57150">
              <a:solidFill>
                <a:srgbClr val="D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cxnSpLocks/>
              <a:stCxn id="83" idx="1"/>
              <a:endCxn id="66" idx="0"/>
            </p:cNvCxnSpPr>
            <p:nvPr/>
          </p:nvCxnSpPr>
          <p:spPr>
            <a:xfrm flipH="1">
              <a:off x="5507613" y="3090526"/>
              <a:ext cx="1008603" cy="554498"/>
            </a:xfrm>
            <a:prstGeom prst="straightConnector1">
              <a:avLst/>
            </a:prstGeom>
            <a:ln>
              <a:solidFill>
                <a:srgbClr val="F20000"/>
              </a:solidFill>
              <a:tailEnd type="triangle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sp>
          <p:nvSpPr>
            <p:cNvPr id="83" name="Folded Corner 27"/>
            <p:cNvSpPr/>
            <p:nvPr/>
          </p:nvSpPr>
          <p:spPr>
            <a:xfrm>
              <a:off x="6516216" y="2752052"/>
              <a:ext cx="477165" cy="676948"/>
            </a:xfrm>
            <a:prstGeom prst="foldedCorner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ICD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Folded Corner 26"/>
            <p:cNvSpPr/>
            <p:nvPr/>
          </p:nvSpPr>
          <p:spPr>
            <a:xfrm>
              <a:off x="6493515" y="4804048"/>
              <a:ext cx="477165" cy="676948"/>
            </a:xfrm>
            <a:prstGeom prst="foldedCorner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Doc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Folded Corner 27"/>
            <p:cNvSpPr/>
            <p:nvPr/>
          </p:nvSpPr>
          <p:spPr>
            <a:xfrm>
              <a:off x="6637784" y="4963238"/>
              <a:ext cx="477165" cy="676948"/>
            </a:xfrm>
            <a:prstGeom prst="foldedCorner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IID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7" name="Straight Arrow Connector 86"/>
            <p:cNvCxnSpPr>
              <a:cxnSpLocks/>
              <a:stCxn id="69" idx="2"/>
              <a:endCxn id="86" idx="3"/>
            </p:cNvCxnSpPr>
            <p:nvPr/>
          </p:nvCxnSpPr>
          <p:spPr>
            <a:xfrm flipH="1">
              <a:off x="7114949" y="4490045"/>
              <a:ext cx="840936" cy="811667"/>
            </a:xfrm>
            <a:prstGeom prst="straightConnector1">
              <a:avLst/>
            </a:prstGeom>
            <a:ln>
              <a:solidFill>
                <a:srgbClr val="F20000"/>
              </a:solidFill>
              <a:tailEnd type="triangle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88" name="Straight Arrow Connector 87"/>
            <p:cNvCxnSpPr>
              <a:cxnSpLocks/>
              <a:stCxn id="85" idx="1"/>
              <a:endCxn id="66" idx="2"/>
            </p:cNvCxnSpPr>
            <p:nvPr/>
          </p:nvCxnSpPr>
          <p:spPr>
            <a:xfrm flipH="1" flipV="1">
              <a:off x="5507613" y="4490045"/>
              <a:ext cx="985902" cy="652477"/>
            </a:xfrm>
            <a:prstGeom prst="straightConnector1">
              <a:avLst/>
            </a:prstGeom>
            <a:ln>
              <a:solidFill>
                <a:srgbClr val="F20000"/>
              </a:solidFill>
              <a:tailEnd type="triangle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74" name="Straight Arrow Connector 73"/>
            <p:cNvCxnSpPr>
              <a:cxnSpLocks/>
            </p:cNvCxnSpPr>
            <p:nvPr/>
          </p:nvCxnSpPr>
          <p:spPr>
            <a:xfrm>
              <a:off x="6156176" y="4005064"/>
              <a:ext cx="404383" cy="0"/>
            </a:xfrm>
            <a:prstGeom prst="straightConnector1">
              <a:avLst/>
            </a:prstGeom>
            <a:ln w="57150">
              <a:solidFill>
                <a:srgbClr val="D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olded Corner 27"/>
            <p:cNvSpPr/>
            <p:nvPr/>
          </p:nvSpPr>
          <p:spPr>
            <a:xfrm>
              <a:off x="6668616" y="2904452"/>
              <a:ext cx="477165" cy="676948"/>
            </a:xfrm>
            <a:prstGeom prst="foldedCorner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ICD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Folded Corner 9"/>
            <p:cNvSpPr/>
            <p:nvPr/>
          </p:nvSpPr>
          <p:spPr>
            <a:xfrm>
              <a:off x="8244408" y="4941168"/>
              <a:ext cx="477164" cy="676948"/>
            </a:xfrm>
            <a:prstGeom prst="foldedCorner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CID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672CE0E-F5EE-4C8B-80FA-AA9537328994}"/>
                </a:ext>
              </a:extLst>
            </p:cNvPr>
            <p:cNvCxnSpPr>
              <a:cxnSpLocks/>
              <a:stCxn id="32" idx="3"/>
              <a:endCxn id="66" idx="1"/>
            </p:cNvCxnSpPr>
            <p:nvPr/>
          </p:nvCxnSpPr>
          <p:spPr>
            <a:xfrm>
              <a:off x="2362834" y="4044108"/>
              <a:ext cx="2497198" cy="23426"/>
            </a:xfrm>
            <a:prstGeom prst="straightConnector1">
              <a:avLst/>
            </a:prstGeom>
            <a:ln w="57150">
              <a:solidFill>
                <a:srgbClr val="D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56665C18-3238-44D9-A4A9-5683D3C6E37A}"/>
              </a:ext>
            </a:extLst>
          </p:cNvPr>
          <p:cNvSpPr/>
          <p:nvPr/>
        </p:nvSpPr>
        <p:spPr>
          <a:xfrm>
            <a:off x="2819400" y="2819400"/>
            <a:ext cx="881734" cy="518356"/>
          </a:xfrm>
          <a:prstGeom prst="roundRect">
            <a:avLst/>
          </a:prstGeom>
          <a:solidFill>
            <a:schemeClr val="accent5">
              <a:lumMod val="10000"/>
            </a:schemeClr>
          </a:solidFill>
          <a:ln>
            <a:solidFill>
              <a:srgbClr val="F2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/>
              <a:t>System </a:t>
            </a:r>
            <a:r>
              <a:rPr lang="de-DE" sz="900" dirty="0" err="1"/>
              <a:t>Specification</a:t>
            </a:r>
            <a:endParaRPr lang="de-DE" sz="900" dirty="0"/>
          </a:p>
          <a:p>
            <a:pPr algn="ctr"/>
            <a:r>
              <a:rPr lang="de-DE" sz="900" dirty="0"/>
              <a:t>Tool</a:t>
            </a:r>
            <a:endParaRPr lang="en-US" sz="9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061417E-E68A-4678-A7B5-06B72BD15625}"/>
              </a:ext>
            </a:extLst>
          </p:cNvPr>
          <p:cNvSpPr/>
          <p:nvPr/>
        </p:nvSpPr>
        <p:spPr>
          <a:xfrm>
            <a:off x="5105400" y="3733800"/>
            <a:ext cx="1600200" cy="685800"/>
          </a:xfrm>
          <a:prstGeom prst="wedgeRoundRectCallout">
            <a:avLst>
              <a:gd name="adj1" fmla="val -742"/>
              <a:gd name="adj2" fmla="val -10240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 err="1"/>
              <a:t>Fully</a:t>
            </a:r>
            <a:r>
              <a:rPr lang="fr-FR" sz="1350" dirty="0"/>
              <a:t> </a:t>
            </a:r>
            <a:r>
              <a:rPr lang="fr-FR" sz="1350" dirty="0" err="1"/>
              <a:t>automated</a:t>
            </a:r>
            <a:endParaRPr lang="fr-FR" sz="1350" dirty="0"/>
          </a:p>
          <a:p>
            <a:pPr algn="ctr"/>
            <a:r>
              <a:rPr lang="fr-FR" sz="1350" dirty="0"/>
              <a:t>communication configuration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60B18E8B-2798-481B-BF37-EFB5305F1317}"/>
              </a:ext>
            </a:extLst>
          </p:cNvPr>
          <p:cNvSpPr/>
          <p:nvPr/>
        </p:nvSpPr>
        <p:spPr>
          <a:xfrm>
            <a:off x="2209800" y="3581400"/>
            <a:ext cx="1600200" cy="685800"/>
          </a:xfrm>
          <a:prstGeom prst="wedgeRoundRectCallout">
            <a:avLst>
              <a:gd name="adj1" fmla="val 23114"/>
              <a:gd name="adj2" fmla="val -803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 err="1"/>
              <a:t>Specification</a:t>
            </a:r>
            <a:endParaRPr lang="fr-FR" sz="1350" dirty="0"/>
          </a:p>
          <a:p>
            <a:pPr algn="ctr"/>
            <a:r>
              <a:rPr lang="fr-FR" sz="1350" dirty="0" err="1"/>
              <a:t>Libraries</a:t>
            </a:r>
            <a:endParaRPr lang="fr-FR" sz="1350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D7DAC532-FD47-4870-8371-8D2CF144BFF2}"/>
              </a:ext>
            </a:extLst>
          </p:cNvPr>
          <p:cNvSpPr/>
          <p:nvPr/>
        </p:nvSpPr>
        <p:spPr>
          <a:xfrm>
            <a:off x="3886200" y="2209800"/>
            <a:ext cx="1600200" cy="685800"/>
          </a:xfrm>
          <a:prstGeom prst="wedgeRoundRectCallout">
            <a:avLst>
              <a:gd name="adj1" fmla="val 55291"/>
              <a:gd name="adj2" fmla="val 5422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Engineering</a:t>
            </a:r>
          </a:p>
          <a:p>
            <a:pPr algn="ctr"/>
            <a:r>
              <a:rPr lang="fr-FR" sz="1350" dirty="0" err="1"/>
              <a:t>Libraries</a:t>
            </a:r>
            <a:endParaRPr lang="fr-FR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F3A4F-5E9E-4B4B-8E50-15AE3BFC6CBF}"/>
              </a:ext>
            </a:extLst>
          </p:cNvPr>
          <p:cNvSpPr txBox="1"/>
          <p:nvPr/>
        </p:nvSpPr>
        <p:spPr>
          <a:xfrm>
            <a:off x="1905000" y="518160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Specification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created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by </a:t>
            </a:r>
            <a:r>
              <a:rPr lang="fr-FR" dirty="0" err="1"/>
              <a:t>drawing</a:t>
            </a:r>
            <a:r>
              <a:rPr lang="fr-FR" dirty="0"/>
              <a:t> the Single Line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Drop </a:t>
            </a:r>
            <a:r>
              <a:rPr lang="fr-FR" dirty="0" err="1"/>
              <a:t>IED’s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project</a:t>
            </a:r>
            <a:r>
              <a:rPr lang="fr-FR" dirty="0"/>
              <a:t>. STS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allocates</a:t>
            </a:r>
            <a:r>
              <a:rPr lang="fr-FR" dirty="0"/>
              <a:t> </a:t>
            </a:r>
            <a:r>
              <a:rPr lang="fr-FR" dirty="0" err="1"/>
              <a:t>Logical</a:t>
            </a:r>
            <a:r>
              <a:rPr lang="fr-FR" dirty="0"/>
              <a:t> </a:t>
            </a:r>
            <a:r>
              <a:rPr lang="fr-FR" dirty="0" err="1"/>
              <a:t>Nodes</a:t>
            </a:r>
            <a:r>
              <a:rPr lang="fr-FR" dirty="0"/>
              <a:t> and </a:t>
            </a:r>
            <a:r>
              <a:rPr lang="fr-FR" dirty="0" err="1"/>
              <a:t>Signals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Communication configuration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automated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963780"/>
      </p:ext>
    </p:extLst>
  </p:cSld>
  <p:clrMapOvr>
    <a:masterClrMapping/>
  </p:clrMapOvr>
  <p:transition spd="med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4" y="1"/>
            <a:ext cx="8408987" cy="822325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</a:t>
            </a:r>
            <a:r>
              <a:rPr lang="en-US" dirty="0" err="1"/>
              <a:t>Application:Reverse</a:t>
            </a:r>
            <a:r>
              <a:rPr lang="en-US" dirty="0"/>
              <a:t> Blocking</a:t>
            </a:r>
          </a:p>
        </p:txBody>
      </p:sp>
      <p:sp>
        <p:nvSpPr>
          <p:cNvPr id="1031" name="Line 3"/>
          <p:cNvSpPr>
            <a:spLocks noChangeShapeType="1"/>
          </p:cNvSpPr>
          <p:nvPr/>
        </p:nvSpPr>
        <p:spPr bwMode="auto">
          <a:xfrm flipV="1">
            <a:off x="2686050" y="4164012"/>
            <a:ext cx="0" cy="1657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4"/>
          <p:cNvSpPr>
            <a:spLocks noChangeShapeType="1"/>
          </p:cNvSpPr>
          <p:nvPr/>
        </p:nvSpPr>
        <p:spPr bwMode="auto">
          <a:xfrm>
            <a:off x="2451847" y="4159624"/>
            <a:ext cx="441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flipV="1">
            <a:off x="2613025" y="4595812"/>
            <a:ext cx="152400" cy="152400"/>
            <a:chOff x="1296" y="864"/>
            <a:chExt cx="96" cy="96"/>
          </a:xfrm>
        </p:grpSpPr>
        <p:sp>
          <p:nvSpPr>
            <p:cNvPr id="1091" name="Line 6"/>
            <p:cNvSpPr>
              <a:spLocks noChangeShapeType="1"/>
            </p:cNvSpPr>
            <p:nvPr/>
          </p:nvSpPr>
          <p:spPr bwMode="auto">
            <a:xfrm flipH="1">
              <a:off x="1296" y="864"/>
              <a:ext cx="96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Line 7"/>
            <p:cNvSpPr>
              <a:spLocks noChangeShapeType="1"/>
            </p:cNvSpPr>
            <p:nvPr/>
          </p:nvSpPr>
          <p:spPr bwMode="auto">
            <a:xfrm>
              <a:off x="1296" y="864"/>
              <a:ext cx="96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16200000" flipH="1" flipV="1">
            <a:off x="2800350" y="4914900"/>
            <a:ext cx="152400" cy="381000"/>
            <a:chOff x="4896" y="1152"/>
            <a:chExt cx="96" cy="240"/>
          </a:xfrm>
        </p:grpSpPr>
        <p:sp>
          <p:nvSpPr>
            <p:cNvPr id="1089" name="Oval 9"/>
            <p:cNvSpPr>
              <a:spLocks noChangeArrowheads="1"/>
            </p:cNvSpPr>
            <p:nvPr/>
          </p:nvSpPr>
          <p:spPr bwMode="auto">
            <a:xfrm rot="5400000">
              <a:off x="4896" y="1152"/>
              <a:ext cx="96" cy="9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rbel" pitchFamily="34" charset="0"/>
              </a:endParaRPr>
            </a:p>
          </p:txBody>
        </p:sp>
        <p:sp>
          <p:nvSpPr>
            <p:cNvPr id="1090" name="Line 10"/>
            <p:cNvSpPr>
              <a:spLocks noChangeShapeType="1"/>
            </p:cNvSpPr>
            <p:nvPr/>
          </p:nvSpPr>
          <p:spPr bwMode="auto">
            <a:xfrm rot="16200000" flipH="1">
              <a:off x="4872" y="1320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Oval 11"/>
          <p:cNvSpPr>
            <a:spLocks noChangeArrowheads="1"/>
          </p:cNvSpPr>
          <p:nvPr/>
        </p:nvSpPr>
        <p:spPr bwMode="auto">
          <a:xfrm flipV="1">
            <a:off x="2613025" y="5316537"/>
            <a:ext cx="152400" cy="16033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latin typeface="Corbel" pitchFamily="34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33751" y="2724151"/>
            <a:ext cx="452437" cy="1436687"/>
            <a:chOff x="1247" y="1797"/>
            <a:chExt cx="285" cy="905"/>
          </a:xfrm>
        </p:grpSpPr>
        <p:sp>
          <p:nvSpPr>
            <p:cNvPr id="1081" name="Line 13"/>
            <p:cNvSpPr>
              <a:spLocks noChangeShapeType="1"/>
            </p:cNvSpPr>
            <p:nvPr/>
          </p:nvSpPr>
          <p:spPr bwMode="auto">
            <a:xfrm>
              <a:off x="1292" y="1797"/>
              <a:ext cx="0" cy="90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247" y="2341"/>
              <a:ext cx="96" cy="96"/>
              <a:chOff x="1296" y="864"/>
              <a:chExt cx="96" cy="96"/>
            </a:xfrm>
          </p:grpSpPr>
          <p:sp>
            <p:nvSpPr>
              <p:cNvPr id="1087" name="Line 15"/>
              <p:cNvSpPr>
                <a:spLocks noChangeShapeType="1"/>
              </p:cNvSpPr>
              <p:nvPr/>
            </p:nvSpPr>
            <p:spPr bwMode="auto">
              <a:xfrm flipH="1">
                <a:off x="1296" y="8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16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5400000" flipH="1">
              <a:off x="1364" y="2133"/>
              <a:ext cx="96" cy="240"/>
              <a:chOff x="4896" y="1152"/>
              <a:chExt cx="96" cy="240"/>
            </a:xfrm>
          </p:grpSpPr>
          <p:sp>
            <p:nvSpPr>
              <p:cNvPr id="1085" name="Oval 18"/>
              <p:cNvSpPr>
                <a:spLocks noChangeArrowheads="1"/>
              </p:cNvSpPr>
              <p:nvPr/>
            </p:nvSpPr>
            <p:spPr bwMode="auto">
              <a:xfrm rot="5400000">
                <a:off x="4896" y="1152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CH">
                  <a:latin typeface="Corbel" pitchFamily="34" charset="0"/>
                </a:endParaRPr>
              </a:p>
            </p:txBody>
          </p:sp>
          <p:sp>
            <p:nvSpPr>
              <p:cNvPr id="1086" name="Line 19"/>
              <p:cNvSpPr>
                <a:spLocks noChangeShapeType="1"/>
              </p:cNvSpPr>
              <p:nvPr/>
            </p:nvSpPr>
            <p:spPr bwMode="auto">
              <a:xfrm rot="16200000" flipH="1">
                <a:off x="4872" y="132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4" name="Oval 20"/>
            <p:cNvSpPr>
              <a:spLocks noChangeArrowheads="1"/>
            </p:cNvSpPr>
            <p:nvPr/>
          </p:nvSpPr>
          <p:spPr bwMode="auto">
            <a:xfrm>
              <a:off x="1247" y="2024"/>
              <a:ext cx="96" cy="101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rbel" pitchFamily="34" charset="0"/>
              </a:endParaRPr>
            </a:p>
          </p:txBody>
        </p:sp>
      </p:grpSp>
      <p:sp>
        <p:nvSpPr>
          <p:cNvPr id="1037" name="Oval 21"/>
          <p:cNvSpPr>
            <a:spLocks noChangeArrowheads="1"/>
          </p:cNvSpPr>
          <p:nvPr/>
        </p:nvSpPr>
        <p:spPr bwMode="auto">
          <a:xfrm>
            <a:off x="3189287" y="2292350"/>
            <a:ext cx="433388" cy="4318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latin typeface="Corbel" pitchFamily="34" charset="0"/>
            </a:endParaRPr>
          </a:p>
        </p:txBody>
      </p:sp>
      <p:sp>
        <p:nvSpPr>
          <p:cNvPr id="1038" name="Oval 22"/>
          <p:cNvSpPr>
            <a:spLocks noChangeArrowheads="1"/>
          </p:cNvSpPr>
          <p:nvPr/>
        </p:nvSpPr>
        <p:spPr bwMode="auto">
          <a:xfrm>
            <a:off x="3189287" y="2005012"/>
            <a:ext cx="433388" cy="4318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latin typeface="Corbel" pitchFamily="34" charset="0"/>
            </a:endParaRPr>
          </a:p>
        </p:txBody>
      </p:sp>
      <p:graphicFrame>
        <p:nvGraphicFramePr>
          <p:cNvPr id="1026" name="Object 33"/>
          <p:cNvGraphicFramePr>
            <a:graphicFrameLocks noChangeAspect="1"/>
          </p:cNvGraphicFramePr>
          <p:nvPr/>
        </p:nvGraphicFramePr>
        <p:xfrm>
          <a:off x="3405188" y="5029201"/>
          <a:ext cx="7921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38529" imgH="1142857" progId="">
                  <p:embed/>
                </p:oleObj>
              </mc:Choice>
              <mc:Fallback>
                <p:oleObj name="Photo Editor Photo" r:id="rId3" imgW="1638529" imgH="1142857" progId="">
                  <p:embed/>
                  <p:pic>
                    <p:nvPicPr>
                      <p:cNvPr id="102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5029201"/>
                        <a:ext cx="7921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4"/>
          <p:cNvGraphicFramePr>
            <a:graphicFrameLocks noChangeAspect="1"/>
          </p:cNvGraphicFramePr>
          <p:nvPr/>
        </p:nvGraphicFramePr>
        <p:xfrm>
          <a:off x="4413250" y="3155951"/>
          <a:ext cx="7921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638529" imgH="1142857" progId="">
                  <p:embed/>
                </p:oleObj>
              </mc:Choice>
              <mc:Fallback>
                <p:oleObj name="Photo Editor Photo" r:id="rId5" imgW="1638529" imgH="1142857" progId="">
                  <p:embed/>
                  <p:pic>
                    <p:nvPicPr>
                      <p:cNvPr id="102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3155951"/>
                        <a:ext cx="79216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Line 36"/>
          <p:cNvSpPr>
            <a:spLocks noChangeShapeType="1"/>
          </p:cNvSpPr>
          <p:nvPr/>
        </p:nvSpPr>
        <p:spPr bwMode="auto">
          <a:xfrm flipV="1">
            <a:off x="4702175" y="3660775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2" name="Text Box 37"/>
          <p:cNvSpPr txBox="1">
            <a:spLocks noChangeArrowheads="1"/>
          </p:cNvSpPr>
          <p:nvPr/>
        </p:nvSpPr>
        <p:spPr bwMode="auto">
          <a:xfrm>
            <a:off x="4197351" y="4451351"/>
            <a:ext cx="1619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Reverse blocking</a:t>
            </a:r>
          </a:p>
          <a:p>
            <a:r>
              <a:rPr lang="en-US" sz="1200" b="1"/>
              <a:t>Trigger Breaker Failure</a:t>
            </a:r>
          </a:p>
        </p:txBody>
      </p:sp>
      <p:sp>
        <p:nvSpPr>
          <p:cNvPr id="1043" name="Text Box 38"/>
          <p:cNvSpPr txBox="1">
            <a:spLocks noChangeArrowheads="1"/>
          </p:cNvSpPr>
          <p:nvPr/>
        </p:nvSpPr>
        <p:spPr bwMode="auto">
          <a:xfrm>
            <a:off x="5278438" y="3073400"/>
            <a:ext cx="2663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sz="1400" b="1" dirty="0"/>
              <a:t>Control LV</a:t>
            </a:r>
          </a:p>
          <a:p>
            <a:r>
              <a:rPr lang="en-US" sz="1400" b="1" dirty="0"/>
              <a:t>Transformer Protection Main 1</a:t>
            </a:r>
          </a:p>
        </p:txBody>
      </p:sp>
      <p:sp>
        <p:nvSpPr>
          <p:cNvPr id="1046" name="Line 41"/>
          <p:cNvSpPr>
            <a:spLocks noChangeShapeType="1"/>
          </p:cNvSpPr>
          <p:nvPr/>
        </p:nvSpPr>
        <p:spPr bwMode="auto">
          <a:xfrm flipV="1">
            <a:off x="3765550" y="4452938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Line 42"/>
          <p:cNvSpPr>
            <a:spLocks noChangeShapeType="1"/>
          </p:cNvSpPr>
          <p:nvPr/>
        </p:nvSpPr>
        <p:spPr bwMode="auto">
          <a:xfrm>
            <a:off x="3765551" y="4452937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Line 43"/>
          <p:cNvSpPr>
            <a:spLocks noChangeShapeType="1"/>
          </p:cNvSpPr>
          <p:nvPr/>
        </p:nvSpPr>
        <p:spPr bwMode="auto">
          <a:xfrm flipV="1">
            <a:off x="6215062" y="4164012"/>
            <a:ext cx="0" cy="1657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 flipV="1">
            <a:off x="6142037" y="4595812"/>
            <a:ext cx="152400" cy="152400"/>
            <a:chOff x="1296" y="864"/>
            <a:chExt cx="96" cy="96"/>
          </a:xfrm>
        </p:grpSpPr>
        <p:sp>
          <p:nvSpPr>
            <p:cNvPr id="1071" name="Line 45"/>
            <p:cNvSpPr>
              <a:spLocks noChangeShapeType="1"/>
            </p:cNvSpPr>
            <p:nvPr/>
          </p:nvSpPr>
          <p:spPr bwMode="auto">
            <a:xfrm flipH="1">
              <a:off x="1296" y="864"/>
              <a:ext cx="96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46"/>
            <p:cNvSpPr>
              <a:spLocks noChangeShapeType="1"/>
            </p:cNvSpPr>
            <p:nvPr/>
          </p:nvSpPr>
          <p:spPr bwMode="auto">
            <a:xfrm>
              <a:off x="1296" y="864"/>
              <a:ext cx="96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 rot="16200000" flipH="1" flipV="1">
            <a:off x="6329362" y="4914900"/>
            <a:ext cx="152400" cy="381000"/>
            <a:chOff x="4896" y="1152"/>
            <a:chExt cx="96" cy="240"/>
          </a:xfrm>
        </p:grpSpPr>
        <p:sp>
          <p:nvSpPr>
            <p:cNvPr id="1069" name="Oval 48"/>
            <p:cNvSpPr>
              <a:spLocks noChangeArrowheads="1"/>
            </p:cNvSpPr>
            <p:nvPr/>
          </p:nvSpPr>
          <p:spPr bwMode="auto">
            <a:xfrm rot="5400000">
              <a:off x="4896" y="1152"/>
              <a:ext cx="96" cy="9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H">
                <a:latin typeface="Corbel" pitchFamily="34" charset="0"/>
              </a:endParaRPr>
            </a:p>
          </p:txBody>
        </p:sp>
        <p:sp>
          <p:nvSpPr>
            <p:cNvPr id="1070" name="Line 49"/>
            <p:cNvSpPr>
              <a:spLocks noChangeShapeType="1"/>
            </p:cNvSpPr>
            <p:nvPr/>
          </p:nvSpPr>
          <p:spPr bwMode="auto">
            <a:xfrm rot="16200000" flipH="1">
              <a:off x="4872" y="1320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1" name="Oval 50"/>
          <p:cNvSpPr>
            <a:spLocks noChangeArrowheads="1"/>
          </p:cNvSpPr>
          <p:nvPr/>
        </p:nvSpPr>
        <p:spPr bwMode="auto">
          <a:xfrm flipV="1">
            <a:off x="6142037" y="5316537"/>
            <a:ext cx="152400" cy="16033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latin typeface="Corbel" pitchFamily="34" charset="0"/>
            </a:endParaRPr>
          </a:p>
        </p:txBody>
      </p:sp>
      <p:graphicFrame>
        <p:nvGraphicFramePr>
          <p:cNvPr id="1029" name="Object 51"/>
          <p:cNvGraphicFramePr>
            <a:graphicFrameLocks noChangeAspect="1"/>
          </p:cNvGraphicFramePr>
          <p:nvPr/>
        </p:nvGraphicFramePr>
        <p:xfrm>
          <a:off x="6934200" y="5029201"/>
          <a:ext cx="7921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638529" imgH="1142857" progId="">
                  <p:embed/>
                </p:oleObj>
              </mc:Choice>
              <mc:Fallback>
                <p:oleObj name="Photo Editor Photo" r:id="rId6" imgW="1638529" imgH="1142857" progId="">
                  <p:embed/>
                  <p:pic>
                    <p:nvPicPr>
                      <p:cNvPr id="1029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029201"/>
                        <a:ext cx="79216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" name="Text Box 52"/>
          <p:cNvSpPr txBox="1">
            <a:spLocks noChangeArrowheads="1"/>
          </p:cNvSpPr>
          <p:nvPr/>
        </p:nvSpPr>
        <p:spPr bwMode="auto">
          <a:xfrm>
            <a:off x="6934201" y="5638800"/>
            <a:ext cx="1728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sz="1400" b="1" dirty="0"/>
              <a:t>Feeder Control</a:t>
            </a:r>
          </a:p>
          <a:p>
            <a:r>
              <a:rPr lang="en-US" sz="1400" b="1" dirty="0"/>
              <a:t>Feeder Protection</a:t>
            </a:r>
          </a:p>
        </p:txBody>
      </p:sp>
      <p:sp>
        <p:nvSpPr>
          <p:cNvPr id="1053" name="Line 53"/>
          <p:cNvSpPr>
            <a:spLocks noChangeShapeType="1"/>
          </p:cNvSpPr>
          <p:nvPr/>
        </p:nvSpPr>
        <p:spPr bwMode="auto">
          <a:xfrm flipV="1">
            <a:off x="7294562" y="4452938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Line 54"/>
          <p:cNvSpPr>
            <a:spLocks noChangeShapeType="1"/>
          </p:cNvSpPr>
          <p:nvPr/>
        </p:nvSpPr>
        <p:spPr bwMode="auto">
          <a:xfrm flipH="1">
            <a:off x="4918076" y="4452937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Line 55"/>
          <p:cNvSpPr>
            <a:spLocks noChangeShapeType="1"/>
          </p:cNvSpPr>
          <p:nvPr/>
        </p:nvSpPr>
        <p:spPr bwMode="auto">
          <a:xfrm flipV="1">
            <a:off x="4918075" y="3660775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56"/>
          <p:cNvSpPr>
            <a:spLocks/>
          </p:cNvSpPr>
          <p:nvPr/>
        </p:nvSpPr>
        <p:spPr bwMode="auto">
          <a:xfrm>
            <a:off x="2830512" y="4668838"/>
            <a:ext cx="719138" cy="360363"/>
          </a:xfrm>
          <a:custGeom>
            <a:avLst/>
            <a:gdLst>
              <a:gd name="T0" fmla="*/ 719138 w 453"/>
              <a:gd name="T1" fmla="*/ 360363 h 227"/>
              <a:gd name="T2" fmla="*/ 719138 w 453"/>
              <a:gd name="T3" fmla="*/ 0 h 227"/>
              <a:gd name="T4" fmla="*/ 0 w 453"/>
              <a:gd name="T5" fmla="*/ 0 h 227"/>
              <a:gd name="T6" fmla="*/ 0 60000 65536"/>
              <a:gd name="T7" fmla="*/ 0 60000 65536"/>
              <a:gd name="T8" fmla="*/ 0 60000 65536"/>
              <a:gd name="T9" fmla="*/ 0 w 453"/>
              <a:gd name="T10" fmla="*/ 0 h 227"/>
              <a:gd name="T11" fmla="*/ 453 w 453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27">
                <a:moveTo>
                  <a:pt x="453" y="227"/>
                </a:moveTo>
                <a:lnTo>
                  <a:pt x="45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57"/>
          <p:cNvSpPr>
            <a:spLocks/>
          </p:cNvSpPr>
          <p:nvPr/>
        </p:nvSpPr>
        <p:spPr bwMode="auto">
          <a:xfrm>
            <a:off x="6357937" y="4668838"/>
            <a:ext cx="719138" cy="360363"/>
          </a:xfrm>
          <a:custGeom>
            <a:avLst/>
            <a:gdLst>
              <a:gd name="T0" fmla="*/ 719138 w 453"/>
              <a:gd name="T1" fmla="*/ 360363 h 227"/>
              <a:gd name="T2" fmla="*/ 719138 w 453"/>
              <a:gd name="T3" fmla="*/ 0 h 227"/>
              <a:gd name="T4" fmla="*/ 0 w 453"/>
              <a:gd name="T5" fmla="*/ 0 h 227"/>
              <a:gd name="T6" fmla="*/ 0 60000 65536"/>
              <a:gd name="T7" fmla="*/ 0 60000 65536"/>
              <a:gd name="T8" fmla="*/ 0 60000 65536"/>
              <a:gd name="T9" fmla="*/ 0 w 453"/>
              <a:gd name="T10" fmla="*/ 0 h 227"/>
              <a:gd name="T11" fmla="*/ 453 w 453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27">
                <a:moveTo>
                  <a:pt x="453" y="227"/>
                </a:moveTo>
                <a:lnTo>
                  <a:pt x="45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0" name="Text Box 60"/>
          <p:cNvSpPr txBox="1">
            <a:spLocks noChangeArrowheads="1"/>
          </p:cNvSpPr>
          <p:nvPr/>
        </p:nvSpPr>
        <p:spPr bwMode="auto">
          <a:xfrm>
            <a:off x="2901951" y="5662612"/>
            <a:ext cx="1728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sz="1400" b="1"/>
              <a:t>Feeder Control</a:t>
            </a:r>
          </a:p>
          <a:p>
            <a:r>
              <a:rPr lang="en-US" sz="1400" b="1"/>
              <a:t>Feeder Protection</a:t>
            </a:r>
          </a:p>
        </p:txBody>
      </p:sp>
      <p:sp>
        <p:nvSpPr>
          <p:cNvPr id="1065" name="Freeform 65"/>
          <p:cNvSpPr>
            <a:spLocks/>
          </p:cNvSpPr>
          <p:nvPr/>
        </p:nvSpPr>
        <p:spPr bwMode="auto">
          <a:xfrm>
            <a:off x="3549650" y="3516312"/>
            <a:ext cx="863600" cy="215900"/>
          </a:xfrm>
          <a:custGeom>
            <a:avLst/>
            <a:gdLst>
              <a:gd name="T0" fmla="*/ 863600 w 544"/>
              <a:gd name="T1" fmla="*/ 0 h 136"/>
              <a:gd name="T2" fmla="*/ 720725 w 544"/>
              <a:gd name="T3" fmla="*/ 0 h 136"/>
              <a:gd name="T4" fmla="*/ 720725 w 544"/>
              <a:gd name="T5" fmla="*/ 215900 h 136"/>
              <a:gd name="T6" fmla="*/ 0 w 544"/>
              <a:gd name="T7" fmla="*/ 21590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544"/>
              <a:gd name="T13" fmla="*/ 0 h 136"/>
              <a:gd name="T14" fmla="*/ 544 w 544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4" h="136">
                <a:moveTo>
                  <a:pt x="544" y="0"/>
                </a:moveTo>
                <a:lnTo>
                  <a:pt x="454" y="0"/>
                </a:lnTo>
                <a:lnTo>
                  <a:pt x="454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1" y="2133600"/>
            <a:ext cx="96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Line 55"/>
          <p:cNvSpPr>
            <a:spLocks noChangeShapeType="1"/>
          </p:cNvSpPr>
          <p:nvPr/>
        </p:nvSpPr>
        <p:spPr bwMode="auto">
          <a:xfrm flipV="1">
            <a:off x="7010400" y="152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55"/>
          <p:cNvSpPr>
            <a:spLocks noChangeShapeType="1"/>
          </p:cNvSpPr>
          <p:nvPr/>
        </p:nvSpPr>
        <p:spPr bwMode="auto">
          <a:xfrm flipV="1">
            <a:off x="5257800" y="2590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55"/>
          <p:cNvSpPr>
            <a:spLocks noChangeShapeType="1"/>
          </p:cNvSpPr>
          <p:nvPr/>
        </p:nvSpPr>
        <p:spPr bwMode="auto">
          <a:xfrm>
            <a:off x="6934200" y="27432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2" name="Picture 2" descr="https://www.swissgrid.ch/dam/swissgrid/current/media/resources/swissgrid-control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1" y="609601"/>
            <a:ext cx="3055219" cy="13158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9953626" y="6562726"/>
            <a:ext cx="557213" cy="161925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engineering_work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7872108" cy="5816582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support you?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IEC61850 basics training and engineering training</a:t>
            </a:r>
          </a:p>
          <a:p>
            <a:r>
              <a:rPr lang="en-US" dirty="0"/>
              <a:t>HELINKS  STS  tool training</a:t>
            </a:r>
          </a:p>
          <a:p>
            <a:r>
              <a:rPr lang="en-US" dirty="0"/>
              <a:t>Project participation and coaching (pilot projects and production)</a:t>
            </a:r>
          </a:p>
          <a:p>
            <a:r>
              <a:rPr lang="en-US" dirty="0"/>
              <a:t>Custom developments ( Utility Packages)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sz="3200" dirty="0"/>
              <a:t>Thank you for joining</a:t>
            </a:r>
          </a:p>
          <a:p>
            <a:pPr algn="ctr">
              <a:buNone/>
            </a:pPr>
            <a:r>
              <a:rPr lang="en-US" sz="3200" dirty="0"/>
              <a:t>at this webcast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>
    <p:cover dir="lu"/>
  </p:transition>
</p:sld>
</file>

<file path=ppt/theme/theme1.xml><?xml version="1.0" encoding="utf-8"?>
<a:theme xmlns:a="http://schemas.openxmlformats.org/drawingml/2006/main" name="Helinks">
  <a:themeElements>
    <a:clrScheme name="Helinks White">
      <a:dk1>
        <a:srgbClr val="496F90"/>
      </a:dk1>
      <a:lt1>
        <a:sysClr val="window" lastClr="FFFFFF"/>
      </a:lt1>
      <a:dk2>
        <a:srgbClr val="124163"/>
      </a:dk2>
      <a:lt2>
        <a:srgbClr val="D4EAF3"/>
      </a:lt2>
      <a:accent1>
        <a:srgbClr val="FF9933"/>
      </a:accent1>
      <a:accent2>
        <a:srgbClr val="CC3300"/>
      </a:accent2>
      <a:accent3>
        <a:srgbClr val="75BDA7"/>
      </a:accent3>
      <a:accent4>
        <a:srgbClr val="7399B9"/>
      </a:accent4>
      <a:accent5>
        <a:srgbClr val="36536C"/>
      </a:accent5>
      <a:accent6>
        <a:srgbClr val="398F98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nks" id="{A1F39D2F-7F57-49DF-A421-3FBBEE969A5A}" vid="{0B7DE3F2-30A0-4576-B76D-94544716DF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Helinks</Template>
  <TotalTime>883</TotalTime>
  <Words>391</Words>
  <Application>Microsoft Office PowerPoint</Application>
  <PresentationFormat>Widescreen</PresentationFormat>
  <Paragraphs>139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Corbel</vt:lpstr>
      <vt:lpstr>Calibri</vt:lpstr>
      <vt:lpstr>Helinks</vt:lpstr>
      <vt:lpstr>Photo Editor Photo</vt:lpstr>
      <vt:lpstr>Helinks STS  Top Down  IEC 61850 Engineering</vt:lpstr>
      <vt:lpstr>PowerPoint Presentation</vt:lpstr>
      <vt:lpstr>Scope of Helinks STS</vt:lpstr>
      <vt:lpstr>IEC 61850 Top Down Process</vt:lpstr>
      <vt:lpstr>Classical Project Engineering Process</vt:lpstr>
      <vt:lpstr>Engineering Efficiency</vt:lpstr>
      <vt:lpstr>Example Application:Reverse Blocking</vt:lpstr>
      <vt:lpstr>PowerPoint Presentation</vt:lpstr>
      <vt:lpstr>How can we support you?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Joerg Reuter</dc:creator>
  <cp:lastModifiedBy>Joerg Reuter Admin</cp:lastModifiedBy>
  <cp:revision>61</cp:revision>
  <dcterms:created xsi:type="dcterms:W3CDTF">2009-05-28T12:50:43Z</dcterms:created>
  <dcterms:modified xsi:type="dcterms:W3CDTF">2021-01-12T16:05:46Z</dcterms:modified>
</cp:coreProperties>
</file>